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49"/>
  </p:notesMasterIdLst>
  <p:sldIdLst>
    <p:sldId id="256" r:id="rId3"/>
    <p:sldId id="257" r:id="rId4"/>
    <p:sldId id="499" r:id="rId5"/>
    <p:sldId id="500" r:id="rId6"/>
    <p:sldId id="498" r:id="rId7"/>
    <p:sldId id="502" r:id="rId8"/>
    <p:sldId id="503" r:id="rId9"/>
    <p:sldId id="504" r:id="rId10"/>
    <p:sldId id="505" r:id="rId11"/>
    <p:sldId id="506" r:id="rId12"/>
    <p:sldId id="519" r:id="rId13"/>
    <p:sldId id="522" r:id="rId14"/>
    <p:sldId id="523" r:id="rId15"/>
    <p:sldId id="524" r:id="rId16"/>
    <p:sldId id="525" r:id="rId17"/>
    <p:sldId id="526" r:id="rId18"/>
    <p:sldId id="517" r:id="rId19"/>
    <p:sldId id="518" r:id="rId20"/>
    <p:sldId id="520" r:id="rId21"/>
    <p:sldId id="521" r:id="rId22"/>
    <p:sldId id="465" r:id="rId23"/>
    <p:sldId id="497" r:id="rId24"/>
    <p:sldId id="501" r:id="rId25"/>
    <p:sldId id="612" r:id="rId26"/>
    <p:sldId id="507" r:id="rId27"/>
    <p:sldId id="509" r:id="rId28"/>
    <p:sldId id="510" r:id="rId29"/>
    <p:sldId id="611" r:id="rId30"/>
    <p:sldId id="512" r:id="rId31"/>
    <p:sldId id="613" r:id="rId32"/>
    <p:sldId id="614" r:id="rId33"/>
    <p:sldId id="616" r:id="rId34"/>
    <p:sldId id="617" r:id="rId35"/>
    <p:sldId id="618" r:id="rId36"/>
    <p:sldId id="619" r:id="rId37"/>
    <p:sldId id="620" r:id="rId38"/>
    <p:sldId id="260" r:id="rId39"/>
    <p:sldId id="621" r:id="rId40"/>
    <p:sldId id="622" r:id="rId41"/>
    <p:sldId id="623" r:id="rId42"/>
    <p:sldId id="624" r:id="rId43"/>
    <p:sldId id="626" r:id="rId44"/>
    <p:sldId id="627" r:id="rId45"/>
    <p:sldId id="625" r:id="rId46"/>
    <p:sldId id="629" r:id="rId47"/>
    <p:sldId id="630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64"/>
    <p:restoredTop sz="94649"/>
  </p:normalViewPr>
  <p:slideViewPr>
    <p:cSldViewPr snapToGrid="0">
      <p:cViewPr varScale="1">
        <p:scale>
          <a:sx n="88" d="100"/>
          <a:sy n="88" d="100"/>
        </p:scale>
        <p:origin x="1384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E2E2C5-6052-6F4B-B666-16117A5E4AC8}" type="datetimeFigureOut">
              <a:rPr lang="en-US" smtClean="0"/>
              <a:t>3/2/26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2AE97E-B7B1-DF4B-A525-DCAE39A60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363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4B693-D85C-3DA4-A1EB-CC11F21F40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D38E3BE-EF85-6506-71BE-A64004C65B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761B3CD-6CF6-EDDE-12C5-11ED3569D8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7C0E56D-CD55-704A-8100-8F63417BF1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8D672C-7DAD-4252-A4C1-14DB16FD65FC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7271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E49F0-F4BB-3DD7-038B-18BB023DBF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F83B5D4-3045-4629-B2CB-DC62D5AAEA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7D02CF3-1709-CCB9-5159-29468CDA6F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D67F6C2-0B67-0DF8-3D91-447EC96FC8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8D672C-7DAD-4252-A4C1-14DB16FD65FC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27374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824E95-CFEC-DDBC-27CA-B6081CC17A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5212F05-37ED-E921-E9E1-64E786B3B6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55EBEA7-C442-38AD-2692-7832968FF1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1C53110-4236-EF91-9287-DA2A7AFA96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8D672C-7DAD-4252-A4C1-14DB16FD65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33137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9BAF7-535A-6242-BE23-F02C7AEAA43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4339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 the past decade, our lab has built AI systems for HIV prevention, for substance abuse intervention, and for suicide prevention.</a:t>
            </a:r>
          </a:p>
          <a:p>
            <a:r>
              <a:rPr lang="en-US" dirty="0"/>
              <a:t>These systems were technically sophisticated.</a:t>
            </a:r>
          </a:p>
          <a:p>
            <a:r>
              <a:rPr lang="en-US" dirty="0"/>
              <a:t>They were evaluated in the field.</a:t>
            </a:r>
          </a:p>
          <a:p>
            <a:r>
              <a:rPr lang="en-US" dirty="0"/>
              <a:t>They were published at top conferences.</a:t>
            </a:r>
          </a:p>
          <a:p>
            <a:r>
              <a:rPr lang="en-US" dirty="0"/>
              <a:t>They were celebrated as examples of AI for Social Good.</a:t>
            </a:r>
          </a:p>
          <a:p>
            <a:endParaRPr lang="en-US" dirty="0"/>
          </a:p>
          <a:p>
            <a:r>
              <a:rPr lang="en-US" dirty="0"/>
              <a:t>And yet —</a:t>
            </a:r>
          </a:p>
          <a:p>
            <a:r>
              <a:rPr lang="en-US" dirty="0"/>
              <a:t>Only two of them was ever actually deployed.</a:t>
            </a:r>
          </a:p>
          <a:p>
            <a:r>
              <a:rPr lang="en-US" dirty="0"/>
              <a:t>And one of them is operating today at scale.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2AE97E-B7B1-DF4B-A525-DCAE39A60D3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051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C3B933-3195-A4E0-DC12-973205649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E988759-EB39-EF8D-289F-A5B41D7C32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A21CE55-976A-9A1B-78CE-32308E3E6C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945E7EC-21A8-5553-F9D4-A1A4FB8917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8D672C-7DAD-4252-A4C1-14DB16FD65FC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81554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BD2528-572B-1F55-2C12-D3F99C0ED3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0BC28CF-55EC-937A-E203-296464ED01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9FC54B6-092B-F004-D749-45FB5F86A4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17AD256-0673-E33A-508C-322F3EE6F6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8D672C-7DAD-4252-A4C1-14DB16FD65FC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1829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9C185B-EAB6-8817-9DF5-9A0915B670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5036DB4-C1C8-28FF-EA95-AE4963D932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C94709A-2042-7D67-31FD-653FFA8715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418D977-DAA0-2D0A-51AB-EA2A41E031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8D672C-7DAD-4252-A4C1-14DB16FD65FC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07128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0FEC2E-5BE1-A488-EDF5-43D6759AC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99A415B-C4CE-2ADA-4E1A-B9431F22EA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2A01DFB-F533-D0DA-ABCA-C6902EB035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69B597D-F94A-041A-B759-25D052803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8D672C-7DAD-4252-A4C1-14DB16FD65FC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89923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796E1D-87CA-99F9-5E5B-0235E1DE9E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F5A6D8B-5161-6960-7732-2B51479DA5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1877DAB-D0C9-2027-00B3-778EF7F90F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55524C-5947-8B1D-75C1-DF9D68CCC4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8D672C-7DAD-4252-A4C1-14DB16FD65FC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58306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245ABE-E247-30B0-CB18-B7043A8DC8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E86FFD0-1FB7-226B-B9A6-5C8DB41D38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262A704-1760-5F89-A7FC-B3F513CCA0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4A5EEAB-6CE6-28D7-2438-D79C345265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8D672C-7DAD-4252-A4C1-14DB16FD65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79944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30A3ED-FEA0-0D26-1785-6CDDE2C9DE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60FD859-575E-A2C6-B866-6D1AA2DA41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BF8FD6A-1870-7AA4-ACBE-D856349ED9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910E870-84BD-5582-31F4-A3C773BFD7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8D672C-7DAD-4252-A4C1-14DB16FD65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8244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26D07F-8C6A-B0F0-26B7-F27A001B54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5072604-867D-01E2-F196-C5DD83684C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FD91080-30C7-FA07-9FC3-5739459CAB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A03C564-933E-4006-31EA-D974A10B25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8D672C-7DAD-4252-A4C1-14DB16FD65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4673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81520-3698-803F-D95A-B2E450964D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46671A-FAAC-2530-D73B-C5F60A86C6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9F5390-4152-A088-ED38-29689C15B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2A434-BCED-6245-A18D-D9245FEE7F6E}" type="datetimeFigureOut">
              <a:rPr lang="en-US" smtClean="0"/>
              <a:t>3/2/26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E5D18-53A9-7694-1CC8-1B2BD27AA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95C08-55CE-C4D4-8C6F-07619168C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E2682-1CD5-E24C-8051-094F60C04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888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4EBEB-00D2-CCE1-6C52-8B2A522A8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405FBB-63E8-B8A7-CB7E-7542E7E2A5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CC658A-E5AB-49F9-22E3-7C0890299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2A434-BCED-6245-A18D-D9245FEE7F6E}" type="datetimeFigureOut">
              <a:rPr lang="en-US" smtClean="0"/>
              <a:t>3/2/26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B6E6AF-363D-9A7B-7CAD-714A6EE91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CC904B-F8E0-B7C1-D899-C388201D1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E2682-1CD5-E24C-8051-094F60C04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236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A70069-F10B-0E1B-24FD-1CAE925B41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D257AF-8150-2C1B-EC85-0BD1F96896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57D0AF-404C-B34C-960B-7408C1ACE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2A434-BCED-6245-A18D-D9245FEE7F6E}" type="datetimeFigureOut">
              <a:rPr lang="en-US" smtClean="0"/>
              <a:t>3/2/26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CE4E21-0C2E-EAAB-50D2-9AFEBF661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B6FC0E-8FE4-2659-641F-68D8D07EB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E2682-1CD5-E24C-8051-094F60C04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8968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849AC7-5A7F-5DA5-98C9-EACA842EAB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7DDB041-16F3-6E60-0FA2-E979F0248D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B9306D5-5C7D-4AD6-1656-3A830D503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BA94BB-C573-279F-7CB4-CBDD1283F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0CB5130-E10B-D225-8A84-8A464118B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D861-A6A3-4258-9BFC-0B7110733F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95259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D84E61-ACA4-A25F-40DE-DB2A134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F88E18-6FE4-89C7-640E-063D99314C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7CB949-6940-7301-139F-89309859A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CC4EBA7-E7DC-60A6-D856-44D80508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DBAC22-0346-4767-5C6F-A3B4E2CD2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D861-A6A3-4258-9BFC-0B7110733F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9386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B74932-5FF6-362B-0721-D30924C3B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73B9BF3-D389-892A-A9E7-78A486CE79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F9B3FF-52D8-915F-DD37-70B6EE1A5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4C9FEA-A245-D19C-F10C-9C2997ED3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E76AC7-A290-C2CB-8EBB-ABC8CC5BF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D861-A6A3-4258-9BFC-0B7110733F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32710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F064F3-87F3-3304-6F54-00BA384CF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1D10AB9-61F7-EC6A-E516-44F75902F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D5BC338-9ECC-01C2-4AFF-7655A91116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A5BFECA-04E7-E7F3-1FD7-BFB46159E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D848316-12B5-C871-44E7-A0D6AE617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92B4385-B1F3-BDAD-2D1A-E279A7411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D861-A6A3-4258-9BFC-0B7110733F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26575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B3E6BF-7216-8256-9B0C-F8CD57C7F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CDDB299-72D6-CF48-9EC8-022C89F45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C25059-E219-C46C-549B-17D1613C1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9FEFEF8-74FD-A62E-2503-17A1C1ADF9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B5420D7-4FDB-D0AB-3A0B-066C1835F7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13E257F-CD54-3D36-BE8E-13C1114A3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B0A8695-8E52-4936-04C2-8A548A1C7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1159524-BD4C-BE2C-D0B5-0B81ABA04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D861-A6A3-4258-9BFC-0B7110733F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77957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1D1CA9-7D3C-7D4A-AFDE-744D2A841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917BC47-52AE-E421-1272-2C681DEDF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3E5AC49-A28F-3C80-5D72-1EBFA2F61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F26BA80-B364-B98D-5FC8-2D5833621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D861-A6A3-4258-9BFC-0B7110733F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58654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1D50E6F-C55D-B5ED-478F-41616FE85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E1736A-2548-2E11-AA5F-2FCFE746D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570E75-B24F-5A2B-DB93-E418FD55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D861-A6A3-4258-9BFC-0B7110733F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4924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FD3E2C0-69C4-D943-2070-49AAD5216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0CC67E-4796-1E74-B7D7-8F212F2C40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6F1C06E-B0DB-02D9-764B-853D863A00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A976E92-BF2B-0E22-06B5-8284A7D1D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0660A37-A9FE-F692-A037-B20F0BC6E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D2F9886-1413-CED8-7D09-D1BF2AC7E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D861-A6A3-4258-9BFC-0B7110733F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1096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D4468-CDFF-DE07-BCFB-79823F636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FA9436-7A3F-9DC9-DA41-74532F3D20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D69565-F83F-A650-9435-2910D3B0E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2A434-BCED-6245-A18D-D9245FEE7F6E}" type="datetimeFigureOut">
              <a:rPr lang="en-US" smtClean="0"/>
              <a:t>3/2/26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11638-5EB6-4368-C2A8-1CB44D49D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F9B83F-7609-B5FA-694A-D11514285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E2682-1CD5-E24C-8051-094F60C04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2143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B52462-BDB7-B80C-5378-B73BF6EE2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C04DA03-384B-54CD-169C-4CDB9CB00D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2DC7A67-0002-BE1D-78F7-DF4BC43A82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6D941F1-C28A-FD0C-73AF-481CF7C5B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D567920-9DB0-8E90-EB39-B1C8B1271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120621D-B1D3-769B-7A7D-ABBEA5306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D861-A6A3-4258-9BFC-0B7110733F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30164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129A98-624B-FBF5-6688-39A3A7E7B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DBA3950-AFD4-E2C7-BB3C-68BFD04D51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116D041-5155-EEAB-9AE0-58E2703B8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079F32-87CA-F6F7-A41B-2DB9F0015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1E8AA7C-0C9D-C1F3-3D42-8AEDFA343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D861-A6A3-4258-9BFC-0B7110733F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42350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09BC48A-421F-31D2-7E06-8AC911EF52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D92C7FE-77F0-6045-CB30-2C701D766E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5544D1-4B54-4AAC-9D4D-A88C3B7BB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B9B6D57-7381-0D8E-4E41-3F0A00AA0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C92F79-0D2B-530F-3BBF-ECC32EEC2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D861-A6A3-4258-9BFC-0B7110733F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9063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F20AB-5E72-EE1D-E423-C404475D2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58C79F-ED83-7D01-4368-85FBD2E86A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64869C-87A8-9962-8BB4-3EBD13A05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2A434-BCED-6245-A18D-D9245FEE7F6E}" type="datetimeFigureOut">
              <a:rPr lang="en-US" smtClean="0"/>
              <a:t>3/2/26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D03EC7-87BD-08C7-2246-AEC30F475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535A7D-826C-1132-9CB6-BBE5BC8C1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E2682-1CD5-E24C-8051-094F60C04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386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16D13-ACA7-C416-1E2F-281B1C55F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CEDEE5-DCCD-DB41-6FF6-699A97322B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60677A-CC93-9BA2-DCE5-3BCD6E4878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BB9F81-EC03-AD0D-FC33-0F1A9E3AC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2A434-BCED-6245-A18D-D9245FEE7F6E}" type="datetimeFigureOut">
              <a:rPr lang="en-US" smtClean="0"/>
              <a:t>3/2/26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67B904-D183-B903-BF1B-5B402039C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486C25-3B13-60D1-B580-3FF8C6758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E2682-1CD5-E24C-8051-094F60C04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38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ECE3A-2509-7178-9330-7C154476D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625A6D-EDAE-C1FF-33F9-EDCC0ED16B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E3B4E8-E525-DA97-5C24-BF062CB4E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8FD187-AEA8-07A9-F48D-378D98ABFC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DEEA51-794A-C8C7-DBDE-E96E760990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0B7C83-628C-B31A-D77A-503BFDB4C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2A434-BCED-6245-A18D-D9245FEE7F6E}" type="datetimeFigureOut">
              <a:rPr lang="en-US" smtClean="0"/>
              <a:t>3/2/26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A41CCD-0A12-52DB-A2A4-A80EF0BE3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A4B236-192F-5E40-9CE7-3D9B952E2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E2682-1CD5-E24C-8051-094F60C04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674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596AC-C79E-C5C4-759C-D2367532E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9C16DE-DA05-36F4-3120-499252450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2A434-BCED-6245-A18D-D9245FEE7F6E}" type="datetimeFigureOut">
              <a:rPr lang="en-US" smtClean="0"/>
              <a:t>3/2/26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10BC24-1BCD-A3A8-E484-5B0C30B9A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9C82F1-5FDD-DEAF-C430-59CC68373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E2682-1CD5-E24C-8051-094F60C04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313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56D200-EE1E-B3AD-EDBA-66CCD46AD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2A434-BCED-6245-A18D-D9245FEE7F6E}" type="datetimeFigureOut">
              <a:rPr lang="en-US" smtClean="0"/>
              <a:t>3/2/26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B22C07-E98A-CCBB-4499-94EAB0013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A3B747-555D-2D9F-F009-5EFBA008E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E2682-1CD5-E24C-8051-094F60C04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087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770E2-362A-79BB-D5D8-E0ED4661B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8CBEEE-532A-0937-6CEC-3ADC73BFBC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6E1BE6-0F24-D8CA-F7E7-43A9944959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58A0DC-838D-3D7F-98B7-40A65F371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2A434-BCED-6245-A18D-D9245FEE7F6E}" type="datetimeFigureOut">
              <a:rPr lang="en-US" smtClean="0"/>
              <a:t>3/2/26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5946AC-77B8-914F-4A9E-B10235D13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BBB29F-9458-F029-2547-27DD303F8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E2682-1CD5-E24C-8051-094F60C04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484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95387-AED8-AA66-97AE-63EC7B02F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CCD9EA-9C6A-6310-CA2D-1D182F2C4A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492C3A-BA54-E02B-1173-5309759C3F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6BE95B-43C4-DF74-BA1F-88B11FAF7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2A434-BCED-6245-A18D-D9245FEE7F6E}" type="datetimeFigureOut">
              <a:rPr lang="en-US" smtClean="0"/>
              <a:t>3/2/26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4B180A-BAD9-6D91-77E0-F84886FFA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685787-0A2E-E9F1-D43D-65CC749E2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E2682-1CD5-E24C-8051-094F60C04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793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D92BE3-3388-CB40-F2CB-9F12DF354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76672-31BF-5191-CA31-9448AF9FF3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66B92F-6112-B98E-B097-432722E2FD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52A434-BCED-6245-A18D-D9245FEE7F6E}" type="datetimeFigureOut">
              <a:rPr lang="en-US" smtClean="0"/>
              <a:t>3/2/26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9F94D7-E32B-1F64-ADA0-A06A3E88DC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F0E64-E53A-8251-C070-3DD28C4F56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8E2682-1CD5-E24C-8051-094F60C04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128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AF3EB5-7D67-59E9-B673-8129FCD18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58F8B07-B486-4DF1-1E94-6754D9F83D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3AD611-D43B-386E-3F65-0D50022CE4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8FC982-7AF2-2263-4243-0124006B57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2D87E5-FA7B-73E7-5AC0-2AE4D40636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C9D861-A6A3-4258-9BFC-0B7110733F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6685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6.pn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40.png"/><Relationship Id="rId4" Type="http://schemas.openxmlformats.org/officeDocument/2006/relationships/image" Target="../media/image38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1.jpe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40.png"/><Relationship Id="rId4" Type="http://schemas.openxmlformats.org/officeDocument/2006/relationships/image" Target="../media/image38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eWvE7Gvsr9c?start=18&amp;feature=oembed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E793F-7422-46DA-8BBE-3A8CF42101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2800" y="1122363"/>
            <a:ext cx="10551886" cy="23876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Deploying AI4SG Applications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BF800B-896A-1987-3BA1-0AFAEA3472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3255962"/>
          </a:xfrm>
        </p:spPr>
        <p:txBody>
          <a:bodyPr>
            <a:normAutofit/>
          </a:bodyPr>
          <a:lstStyle/>
          <a:p>
            <a:r>
              <a:rPr lang="en-US" dirty="0"/>
              <a:t>From Optimization to Sustainable Change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chemeClr val="accent1"/>
                </a:solidFill>
              </a:rPr>
              <a:t>Amulya Yadav</a:t>
            </a:r>
          </a:p>
          <a:p>
            <a:r>
              <a:rPr lang="en-US" dirty="0"/>
              <a:t>Associate Professor, College of IST, Penn State</a:t>
            </a:r>
          </a:p>
        </p:txBody>
      </p:sp>
      <p:pic>
        <p:nvPicPr>
          <p:cNvPr id="5" name="Picture 4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34B6824D-4535-9C75-C35B-9CAB8B96D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4962" y="0"/>
            <a:ext cx="2707037" cy="966799"/>
          </a:xfrm>
          <a:prstGeom prst="rect">
            <a:avLst/>
          </a:prstGeom>
        </p:spPr>
      </p:pic>
      <p:pic>
        <p:nvPicPr>
          <p:cNvPr id="9" name="Picture 8" descr="A planet earth with letters and a word&#10;&#10;AI-generated content may be incorrect.">
            <a:extLst>
              <a:ext uri="{FF2B5EF4-FFF2-40B4-BE49-F238E27FC236}">
                <a16:creationId xmlns:a16="http://schemas.microsoft.com/office/drawing/2014/main" id="{55F5A252-6667-C17D-57D8-E8CBC4C96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478" y="34180"/>
            <a:ext cx="2309247" cy="108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1261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DF0569-8F4F-617E-2981-0810E28EB0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33087-82A4-9EDA-DF31-BF56F696D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 1: Key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132EB8-093D-412E-08B6-A9D76EC55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D861-A6A3-4258-9BFC-0B7110733FA4}" type="slidenum">
              <a:rPr lang="zh-CN" altLang="en-US" smtClean="0"/>
              <a:t>10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7006F6-A322-212D-3597-1A03172FF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455" y="1315950"/>
            <a:ext cx="9333090" cy="524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7585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917905-19A3-23AC-FD71-639952D7F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CCCB6D-5162-4AAE-A5E3-3AC55410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CD8C04-CC7B-40EF-82EB-E9821F79B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70" y="2458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erson and person smiling&#10;&#10;Description automatically generated">
            <a:extLst>
              <a:ext uri="{FF2B5EF4-FFF2-40B4-BE49-F238E27FC236}">
                <a16:creationId xmlns:a16="http://schemas.microsoft.com/office/drawing/2014/main" id="{60549A66-C137-84FA-D623-2303A3C06C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r="37613"/>
          <a:stretch>
            <a:fillRect/>
          </a:stretch>
        </p:blipFill>
        <p:spPr>
          <a:xfrm>
            <a:off x="-170" y="10"/>
            <a:ext cx="8450317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DCD055-7C2C-AA16-1A79-D2B23C71D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4620584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Case Study 2</a:t>
            </a:r>
            <a:br>
              <a:rPr lang="en-US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</a:b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AI for Substance Abuse</a:t>
            </a:r>
          </a:p>
        </p:txBody>
      </p:sp>
      <p:pic>
        <p:nvPicPr>
          <p:cNvPr id="4" name="Picture 3" descr="A map of the world&#10;&#10;Description automatically generated">
            <a:extLst>
              <a:ext uri="{FF2B5EF4-FFF2-40B4-BE49-F238E27FC236}">
                <a16:creationId xmlns:a16="http://schemas.microsoft.com/office/drawing/2014/main" id="{98E01BDD-7A70-3934-0A70-D7F82A698A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25" r="32145" b="-1"/>
          <a:stretch>
            <a:fillRect/>
          </a:stretch>
        </p:blipFill>
        <p:spPr>
          <a:xfrm>
            <a:off x="6225997" y="-2458"/>
            <a:ext cx="5962785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115D98-6884-AB4E-EBDC-6491CF1C5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CC9D861-A6A3-4258-9BFC-0B7110733FA4}" type="slidenum">
              <a:rPr lang="en-US" altLang="zh-CN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11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64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6B3146-64CC-9453-4FC2-1918A02777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8184CC-8679-A028-B722-5FFA0DCEF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95782" cy="1325563"/>
          </a:xfrm>
        </p:spPr>
        <p:txBody>
          <a:bodyPr>
            <a:normAutofit/>
          </a:bodyPr>
          <a:lstStyle/>
          <a:p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Case Study 2: Description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17" name="内容占位符 16">
            <a:extLst>
              <a:ext uri="{FF2B5EF4-FFF2-40B4-BE49-F238E27FC236}">
                <a16:creationId xmlns:a16="http://schemas.microsoft.com/office/drawing/2014/main" id="{6F3CEC3B-8924-0D6B-73BC-50F5C9433C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3072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NGO Collaborator:</a:t>
            </a:r>
          </a:p>
          <a:p>
            <a:pPr lvl="1">
              <a:lnSpc>
                <a:spcPct val="150000"/>
              </a:lnSpc>
            </a:pPr>
            <a:r>
              <a:rPr lang="en-US" altLang="zh-CN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they do?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Assigning homeless youth to preventive programs against potential opioid abuse</a:t>
            </a:r>
          </a:p>
          <a:p>
            <a:pPr lvl="2">
              <a:lnSpc>
                <a:spcPct val="15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Limited number of program slots, lots of homeless youth who could potentially develop opioid abuse disorders in the coming future</a:t>
            </a:r>
          </a:p>
          <a:p>
            <a:pPr lvl="1">
              <a:lnSpc>
                <a:spcPct val="150000"/>
              </a:lnSpc>
            </a:pPr>
            <a:r>
              <a:rPr lang="en-US" altLang="zh-CN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 they need help with?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How to make the best use of the limited preventive program slots that they had?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A5B03BA9-EF8D-43F2-B6D6-BB5BB5418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D861-A6A3-4258-9BFC-0B7110733FA4}" type="slidenum">
              <a:rPr lang="zh-CN" altLang="en-US" smtClean="0"/>
              <a:t>12</a:t>
            </a:fld>
            <a:endParaRPr lang="zh-CN" altLang="en-US"/>
          </a:p>
        </p:txBody>
      </p:sp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93C84FB9-5F02-D243-7C3E-61914D9A3B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235" y="1494425"/>
            <a:ext cx="3795712" cy="101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484467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9BB4F-C5F6-4304-E294-FF26B3104C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879016-0226-0E2A-B511-654F1A584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95782" cy="1325563"/>
          </a:xfrm>
        </p:spPr>
        <p:txBody>
          <a:bodyPr>
            <a:normAutofit/>
          </a:bodyPr>
          <a:lstStyle/>
          <a:p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Case Study 2: Description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17" name="内容占位符 16">
            <a:extLst>
              <a:ext uri="{FF2B5EF4-FFF2-40B4-BE49-F238E27FC236}">
                <a16:creationId xmlns:a16="http://schemas.microsoft.com/office/drawing/2014/main" id="{FF50600C-10E2-5926-5239-64DAE68A4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3072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NGO Collaborator:</a:t>
            </a:r>
          </a:p>
          <a:p>
            <a:pPr lvl="1">
              <a:lnSpc>
                <a:spcPct val="150000"/>
              </a:lnSpc>
            </a:pPr>
            <a:r>
              <a:rPr lang="en-US" altLang="zh-CN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did we help? </a:t>
            </a:r>
          </a:p>
          <a:p>
            <a:pPr lvl="2">
              <a:lnSpc>
                <a:spcPct val="15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Stage 1: Predict the likelihood of an individual youth developing opioid use disorder in the future</a:t>
            </a:r>
          </a:p>
          <a:p>
            <a:pPr lvl="3">
              <a:lnSpc>
                <a:spcPct val="15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Using survey data (</a:t>
            </a:r>
            <a:r>
              <a:rPr lang="en-US" altLang="zh-CN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KDD 2020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79D152F4-D0EA-722F-0446-8D1512FD1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D861-A6A3-4258-9BFC-0B7110733FA4}" type="slidenum">
              <a:rPr lang="zh-CN" altLang="en-US" smtClean="0"/>
              <a:t>13</a:t>
            </a:fld>
            <a:endParaRPr lang="zh-CN" altLang="en-US"/>
          </a:p>
        </p:txBody>
      </p:sp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87E2B040-467F-B728-DE02-9AF58B9EE8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235" y="1523454"/>
            <a:ext cx="3795712" cy="1012190"/>
          </a:xfrm>
          <a:prstGeom prst="rect">
            <a:avLst/>
          </a:prstGeom>
        </p:spPr>
      </p:pic>
      <p:pic>
        <p:nvPicPr>
          <p:cNvPr id="6" name="Picture 5" descr="A map of the united states&#10;&#10;AI-generated content may be incorrect.">
            <a:extLst>
              <a:ext uri="{FF2B5EF4-FFF2-40B4-BE49-F238E27FC236}">
                <a16:creationId xmlns:a16="http://schemas.microsoft.com/office/drawing/2014/main" id="{4ECD1D38-A2CB-045B-F92A-66550005B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7657" y="3628230"/>
            <a:ext cx="5076916" cy="322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765719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8646C3-A1B2-3D89-DFDF-D9E439302B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2A7341-690D-3CA2-CE90-EE3DE8DBE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95782" cy="1325563"/>
          </a:xfrm>
        </p:spPr>
        <p:txBody>
          <a:bodyPr>
            <a:normAutofit/>
          </a:bodyPr>
          <a:lstStyle/>
          <a:p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Case Study 2: Description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17" name="内容占位符 16">
            <a:extLst>
              <a:ext uri="{FF2B5EF4-FFF2-40B4-BE49-F238E27FC236}">
                <a16:creationId xmlns:a16="http://schemas.microsoft.com/office/drawing/2014/main" id="{7C796C78-1219-8DCF-99F8-1475EB108E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3072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NGO Collaborator:</a:t>
            </a:r>
          </a:p>
          <a:p>
            <a:pPr lvl="1">
              <a:lnSpc>
                <a:spcPct val="150000"/>
              </a:lnSpc>
            </a:pPr>
            <a:r>
              <a:rPr lang="en-US" altLang="zh-CN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did we help? </a:t>
            </a:r>
          </a:p>
          <a:p>
            <a:pPr lvl="2">
              <a:lnSpc>
                <a:spcPct val="15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Stage 1: Predict the likelihood of an individual youth developing opioid use disorder in the future</a:t>
            </a:r>
          </a:p>
          <a:p>
            <a:pPr lvl="3">
              <a:lnSpc>
                <a:spcPct val="15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Using survey data (</a:t>
            </a:r>
            <a:r>
              <a:rPr lang="en-US" altLang="zh-CN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KDD 2020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3">
              <a:lnSpc>
                <a:spcPct val="15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Using Facebook posts (</a:t>
            </a:r>
            <a:r>
              <a:rPr lang="en-US" altLang="zh-CN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AAAI 2021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FCE5FB87-C436-806C-B793-8687156C1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D861-A6A3-4258-9BFC-0B7110733FA4}" type="slidenum">
              <a:rPr lang="zh-CN" altLang="en-US" smtClean="0"/>
              <a:t>14</a:t>
            </a:fld>
            <a:endParaRPr lang="zh-CN" altLang="en-US" dirty="0"/>
          </a:p>
        </p:txBody>
      </p:sp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9D4B74C2-95B2-AB64-BA8A-CF0DDBE8B1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235" y="1523454"/>
            <a:ext cx="3795712" cy="1012190"/>
          </a:xfrm>
          <a:prstGeom prst="rect">
            <a:avLst/>
          </a:prstGeom>
        </p:spPr>
      </p:pic>
      <p:pic>
        <p:nvPicPr>
          <p:cNvPr id="4" name="Google Shape;150;p26">
            <a:extLst>
              <a:ext uri="{FF2B5EF4-FFF2-40B4-BE49-F238E27FC236}">
                <a16:creationId xmlns:a16="http://schemas.microsoft.com/office/drawing/2014/main" id="{66976775-9647-E966-9470-A367D201625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6000" y="1305867"/>
            <a:ext cx="5946963" cy="271765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FB6A37-B054-2E23-97B1-B56EB7845C94}"/>
              </a:ext>
            </a:extLst>
          </p:cNvPr>
          <p:cNvSpPr txBox="1"/>
          <p:nvPr/>
        </p:nvSpPr>
        <p:spPr>
          <a:xfrm>
            <a:off x="6464149" y="4594928"/>
            <a:ext cx="2788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“So cute!! I want one!! &lt;3.”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8E30F2-FFB7-3F17-71D8-791E04383B7F}"/>
              </a:ext>
            </a:extLst>
          </p:cNvPr>
          <p:cNvSpPr txBox="1"/>
          <p:nvPr/>
        </p:nvSpPr>
        <p:spPr>
          <a:xfrm>
            <a:off x="9426374" y="4594928"/>
            <a:ext cx="2620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“Smoke weed every day”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622BB58-728D-D4F6-47B6-2499D23014A9}"/>
              </a:ext>
            </a:extLst>
          </p:cNvPr>
          <p:cNvSpPr/>
          <p:nvPr/>
        </p:nvSpPr>
        <p:spPr>
          <a:xfrm>
            <a:off x="6464149" y="4397829"/>
            <a:ext cx="2788054" cy="784018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EFF2C25-EFA4-4149-F686-E50C607E7DFE}"/>
              </a:ext>
            </a:extLst>
          </p:cNvPr>
          <p:cNvSpPr/>
          <p:nvPr/>
        </p:nvSpPr>
        <p:spPr>
          <a:xfrm>
            <a:off x="9337978" y="4405915"/>
            <a:ext cx="2788054" cy="784018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22382E-D4FB-8C10-27B3-350B647D1188}"/>
              </a:ext>
            </a:extLst>
          </p:cNvPr>
          <p:cNvSpPr txBox="1"/>
          <p:nvPr/>
        </p:nvSpPr>
        <p:spPr>
          <a:xfrm>
            <a:off x="6727257" y="5287539"/>
            <a:ext cx="22618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Sample Quote from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Non-Substance User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27C730-CB3D-BCD8-6092-F793D0994924}"/>
              </a:ext>
            </a:extLst>
          </p:cNvPr>
          <p:cNvSpPr txBox="1"/>
          <p:nvPr/>
        </p:nvSpPr>
        <p:spPr>
          <a:xfrm>
            <a:off x="9669599" y="5324869"/>
            <a:ext cx="21248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Sample Quote from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Substance User</a:t>
            </a:r>
          </a:p>
        </p:txBody>
      </p:sp>
    </p:spTree>
    <p:extLst>
      <p:ext uri="{BB962C8B-B14F-4D97-AF65-F5344CB8AC3E}">
        <p14:creationId xmlns:p14="http://schemas.microsoft.com/office/powerpoint/2010/main" val="962626793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115A01-80DC-34AE-2905-230EDF52B5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DB91B4-D550-DEB2-9A99-6D657E91C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95782" cy="1325563"/>
          </a:xfrm>
        </p:spPr>
        <p:txBody>
          <a:bodyPr>
            <a:normAutofit/>
          </a:bodyPr>
          <a:lstStyle/>
          <a:p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Case Study 2: Description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17" name="内容占位符 16">
            <a:extLst>
              <a:ext uri="{FF2B5EF4-FFF2-40B4-BE49-F238E27FC236}">
                <a16:creationId xmlns:a16="http://schemas.microsoft.com/office/drawing/2014/main" id="{9FA2B229-1B54-F8CC-997D-67B4D0AC6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3072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NGO Collaborator:</a:t>
            </a:r>
          </a:p>
          <a:p>
            <a:pPr lvl="1">
              <a:lnSpc>
                <a:spcPct val="150000"/>
              </a:lnSpc>
            </a:pPr>
            <a:r>
              <a:rPr lang="en-US" altLang="zh-CN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did we help? </a:t>
            </a:r>
          </a:p>
          <a:p>
            <a:pPr lvl="2">
              <a:lnSpc>
                <a:spcPct val="15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Stage 1: Predict the likelihood of an individual youth developing opioid use disorder in the future</a:t>
            </a:r>
          </a:p>
          <a:p>
            <a:pPr lvl="3">
              <a:lnSpc>
                <a:spcPct val="15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Using survey data (</a:t>
            </a:r>
            <a:r>
              <a:rPr lang="en-US" altLang="zh-CN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KDD 2020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3">
              <a:lnSpc>
                <a:spcPct val="15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Using Facebook posts (</a:t>
            </a:r>
            <a:r>
              <a:rPr lang="en-US" altLang="zh-CN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AAAI 2021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E5234257-630E-501B-FC91-E9A73D356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D861-A6A3-4258-9BFC-0B7110733FA4}" type="slidenum">
              <a:rPr lang="zh-CN" altLang="en-US" smtClean="0"/>
              <a:t>15</a:t>
            </a:fld>
            <a:endParaRPr lang="zh-CN" altLang="en-US" dirty="0"/>
          </a:p>
        </p:txBody>
      </p:sp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18E23E5B-6BE4-0FE0-CAB8-480C5241AF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235" y="1523454"/>
            <a:ext cx="3795712" cy="1012190"/>
          </a:xfrm>
          <a:prstGeom prst="rect">
            <a:avLst/>
          </a:prstGeom>
        </p:spPr>
      </p:pic>
      <p:pic>
        <p:nvPicPr>
          <p:cNvPr id="4" name="Google Shape;150;p26">
            <a:extLst>
              <a:ext uri="{FF2B5EF4-FFF2-40B4-BE49-F238E27FC236}">
                <a16:creationId xmlns:a16="http://schemas.microsoft.com/office/drawing/2014/main" id="{A336319A-CC5E-E767-BD68-44751B5D0D3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6000" y="1305867"/>
            <a:ext cx="5946963" cy="271765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D2B27C-F877-E6EF-CEEA-3E4183DB18E0}"/>
              </a:ext>
            </a:extLst>
          </p:cNvPr>
          <p:cNvSpPr txBox="1"/>
          <p:nvPr/>
        </p:nvSpPr>
        <p:spPr>
          <a:xfrm>
            <a:off x="6464149" y="4594928"/>
            <a:ext cx="2788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“So cute!! I want one!! &lt;3.”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212D1E-4228-7486-5F7D-DEA2789884A3}"/>
              </a:ext>
            </a:extLst>
          </p:cNvPr>
          <p:cNvSpPr txBox="1"/>
          <p:nvPr/>
        </p:nvSpPr>
        <p:spPr>
          <a:xfrm>
            <a:off x="9426374" y="4594928"/>
            <a:ext cx="2620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“Smoke weed every day”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58B1927-628B-3F3D-7104-50B512721079}"/>
              </a:ext>
            </a:extLst>
          </p:cNvPr>
          <p:cNvSpPr/>
          <p:nvPr/>
        </p:nvSpPr>
        <p:spPr>
          <a:xfrm>
            <a:off x="6464149" y="4397829"/>
            <a:ext cx="2788054" cy="784018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99B81641-04B0-8C7E-8775-96277FD127E9}"/>
              </a:ext>
            </a:extLst>
          </p:cNvPr>
          <p:cNvSpPr/>
          <p:nvPr/>
        </p:nvSpPr>
        <p:spPr>
          <a:xfrm>
            <a:off x="9337978" y="4405915"/>
            <a:ext cx="2788054" cy="784018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69DF0C-79DA-82FA-F79C-0291540E9BA4}"/>
              </a:ext>
            </a:extLst>
          </p:cNvPr>
          <p:cNvSpPr txBox="1"/>
          <p:nvPr/>
        </p:nvSpPr>
        <p:spPr>
          <a:xfrm>
            <a:off x="6727257" y="5287539"/>
            <a:ext cx="22618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Sample Quote from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Non-Substance User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27F14B-0F43-EA29-6CFF-C3F48A22BCB1}"/>
              </a:ext>
            </a:extLst>
          </p:cNvPr>
          <p:cNvSpPr txBox="1"/>
          <p:nvPr/>
        </p:nvSpPr>
        <p:spPr>
          <a:xfrm>
            <a:off x="9669599" y="5324869"/>
            <a:ext cx="21248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Sample Quote from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Substance User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2BCFB0-BD25-E282-537B-0ABB34D07F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180" y="5243023"/>
            <a:ext cx="11963852" cy="138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128540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E67CB1-48B4-D9DA-0459-68C717A965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68119F-CCD5-93C0-B017-6E6F1B195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95782" cy="1325563"/>
          </a:xfrm>
        </p:spPr>
        <p:txBody>
          <a:bodyPr>
            <a:normAutofit/>
          </a:bodyPr>
          <a:lstStyle/>
          <a:p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Case Study 2: Description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17" name="内容占位符 16">
            <a:extLst>
              <a:ext uri="{FF2B5EF4-FFF2-40B4-BE49-F238E27FC236}">
                <a16:creationId xmlns:a16="http://schemas.microsoft.com/office/drawing/2014/main" id="{82383284-B177-BD35-DB7C-1E8D7FDF13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3072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NGO Collaborator:</a:t>
            </a:r>
          </a:p>
          <a:p>
            <a:pPr lvl="1">
              <a:lnSpc>
                <a:spcPct val="150000"/>
              </a:lnSpc>
            </a:pPr>
            <a:r>
              <a:rPr lang="en-US" altLang="zh-CN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did we help? </a:t>
            </a:r>
          </a:p>
          <a:p>
            <a:pPr lvl="2">
              <a:lnSpc>
                <a:spcPct val="15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Stage 2: Use Stage 1 predictions to assign youth to program slots to maximize efficiency </a:t>
            </a:r>
          </a:p>
          <a:p>
            <a:pPr lvl="3">
              <a:lnSpc>
                <a:spcPct val="15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Predict-then-Optimize pipeline (</a:t>
            </a:r>
            <a:r>
              <a:rPr lang="en-US" altLang="zh-CN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IJCAI 2020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2">
              <a:lnSpc>
                <a:spcPct val="150000"/>
              </a:lnSpc>
            </a:pP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6A98328-D869-906B-07EE-5F1A4ED48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D861-A6A3-4258-9BFC-0B7110733FA4}" type="slidenum">
              <a:rPr lang="zh-CN" altLang="en-US" smtClean="0"/>
              <a:t>16</a:t>
            </a:fld>
            <a:endParaRPr lang="zh-CN" altLang="en-US" dirty="0"/>
          </a:p>
        </p:txBody>
      </p:sp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51141E07-8EDD-AD49-EA8E-225FD4AE7F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235" y="1523454"/>
            <a:ext cx="3795712" cy="1012190"/>
          </a:xfrm>
          <a:prstGeom prst="rect">
            <a:avLst/>
          </a:prstGeom>
        </p:spPr>
      </p:pic>
      <p:pic>
        <p:nvPicPr>
          <p:cNvPr id="10" name="Picture 9" descr="A math equations and numbers&#10;&#10;AI-generated content may be incorrect.">
            <a:extLst>
              <a:ext uri="{FF2B5EF4-FFF2-40B4-BE49-F238E27FC236}">
                <a16:creationId xmlns:a16="http://schemas.microsoft.com/office/drawing/2014/main" id="{1085362E-A608-BF33-4F87-641472F7F7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0602" y="3693973"/>
            <a:ext cx="4533380" cy="3046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025605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D7414C-0357-A835-119D-7B201EF4BA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A597D97-203B-498B-95D3-E90DC961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3" descr="A map of the world&#10;&#10;Description automatically generated">
            <a:extLst>
              <a:ext uri="{FF2B5EF4-FFF2-40B4-BE49-F238E27FC236}">
                <a16:creationId xmlns:a16="http://schemas.microsoft.com/office/drawing/2014/main" id="{B7D342CC-9541-8662-52B3-3E7CCED0B9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96" b="13196"/>
          <a:stretch/>
        </p:blipFill>
        <p:spPr>
          <a:xfrm>
            <a:off x="4267201" y="10"/>
            <a:ext cx="7924800" cy="3383270"/>
          </a:xfrm>
          <a:prstGeom prst="rect">
            <a:avLst/>
          </a:prstGeom>
        </p:spPr>
      </p:pic>
      <p:pic>
        <p:nvPicPr>
          <p:cNvPr id="8" name="Picture 7" descr="A person sitting on the ground&#10;&#10;Description automatically generated">
            <a:extLst>
              <a:ext uri="{FF2B5EF4-FFF2-40B4-BE49-F238E27FC236}">
                <a16:creationId xmlns:a16="http://schemas.microsoft.com/office/drawing/2014/main" id="{0AB39EC5-E8B8-EEF6-0853-60D0469411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7" r="2" b="27603"/>
          <a:stretch/>
        </p:blipFill>
        <p:spPr>
          <a:xfrm>
            <a:off x="4650916" y="3474720"/>
            <a:ext cx="7555832" cy="3383280"/>
          </a:xfrm>
          <a:prstGeom prst="rect">
            <a:avLst/>
          </a:prstGeom>
        </p:spPr>
      </p:pic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6A6EF10E-DF41-4BD3-8EB4-6F646531D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4272" cy="6858000"/>
          </a:xfrm>
          <a:custGeom>
            <a:avLst/>
            <a:gdLst>
              <a:gd name="connsiteX0" fmla="*/ 0 w 6244272"/>
              <a:gd name="connsiteY0" fmla="*/ 0 h 6858000"/>
              <a:gd name="connsiteX1" fmla="*/ 732568 w 6244272"/>
              <a:gd name="connsiteY1" fmla="*/ 0 h 6858000"/>
              <a:gd name="connsiteX2" fmla="*/ 947849 w 6244272"/>
              <a:gd name="connsiteY2" fmla="*/ 0 h 6858000"/>
              <a:gd name="connsiteX3" fmla="*/ 1823619 w 6244272"/>
              <a:gd name="connsiteY3" fmla="*/ 0 h 6858000"/>
              <a:gd name="connsiteX4" fmla="*/ 5235673 w 6244272"/>
              <a:gd name="connsiteY4" fmla="*/ 0 h 6858000"/>
              <a:gd name="connsiteX5" fmla="*/ 4933297 w 6244272"/>
              <a:gd name="connsiteY5" fmla="*/ 110269 h 6858000"/>
              <a:gd name="connsiteX6" fmla="*/ 4976910 w 6244272"/>
              <a:gd name="connsiteY6" fmla="*/ 135168 h 6858000"/>
              <a:gd name="connsiteX7" fmla="*/ 5238580 w 6244272"/>
              <a:gd name="connsiteY7" fmla="*/ 71141 h 6858000"/>
              <a:gd name="connsiteX8" fmla="*/ 5290914 w 6244272"/>
              <a:gd name="connsiteY8" fmla="*/ 88927 h 6858000"/>
              <a:gd name="connsiteX9" fmla="*/ 5264747 w 6244272"/>
              <a:gd name="connsiteY9" fmla="*/ 163625 h 6858000"/>
              <a:gd name="connsiteX10" fmla="*/ 5151357 w 6244272"/>
              <a:gd name="connsiteY10" fmla="*/ 192082 h 6858000"/>
              <a:gd name="connsiteX11" fmla="*/ 4974002 w 6244272"/>
              <a:gd name="connsiteY11" fmla="*/ 373491 h 6858000"/>
              <a:gd name="connsiteX12" fmla="*/ 5241488 w 6244272"/>
              <a:gd name="connsiteY12" fmla="*/ 352148 h 6858000"/>
              <a:gd name="connsiteX13" fmla="*/ 5288007 w 6244272"/>
              <a:gd name="connsiteY13" fmla="*/ 394834 h 6858000"/>
              <a:gd name="connsiteX14" fmla="*/ 5305452 w 6244272"/>
              <a:gd name="connsiteY14" fmla="*/ 451747 h 6858000"/>
              <a:gd name="connsiteX15" fmla="*/ 5383953 w 6244272"/>
              <a:gd name="connsiteY15" fmla="*/ 359262 h 6858000"/>
              <a:gd name="connsiteX16" fmla="*/ 5450825 w 6244272"/>
              <a:gd name="connsiteY16" fmla="*/ 334364 h 6858000"/>
              <a:gd name="connsiteX17" fmla="*/ 5471177 w 6244272"/>
              <a:gd name="connsiteY17" fmla="*/ 416176 h 6858000"/>
              <a:gd name="connsiteX18" fmla="*/ 5410121 w 6244272"/>
              <a:gd name="connsiteY18" fmla="*/ 505101 h 6858000"/>
              <a:gd name="connsiteX19" fmla="*/ 5247303 w 6244272"/>
              <a:gd name="connsiteY19" fmla="*/ 558458 h 6858000"/>
              <a:gd name="connsiteX20" fmla="*/ 5421750 w 6244272"/>
              <a:gd name="connsiteY20" fmla="*/ 558458 h 6858000"/>
              <a:gd name="connsiteX21" fmla="*/ 5622364 w 6244272"/>
              <a:gd name="connsiteY21" fmla="*/ 522887 h 6858000"/>
              <a:gd name="connsiteX22" fmla="*/ 5834608 w 6244272"/>
              <a:gd name="connsiteY22" fmla="*/ 533558 h 6858000"/>
              <a:gd name="connsiteX23" fmla="*/ 6035223 w 6244272"/>
              <a:gd name="connsiteY23" fmla="*/ 462417 h 6858000"/>
              <a:gd name="connsiteX24" fmla="*/ 6238745 w 6244272"/>
              <a:gd name="connsiteY24" fmla="*/ 465975 h 6858000"/>
              <a:gd name="connsiteX25" fmla="*/ 5337434 w 6244272"/>
              <a:gd name="connsiteY25" fmla="*/ 910606 h 6858000"/>
              <a:gd name="connsiteX26" fmla="*/ 5381046 w 6244272"/>
              <a:gd name="connsiteY26" fmla="*/ 921277 h 6858000"/>
              <a:gd name="connsiteX27" fmla="*/ 5439195 w 6244272"/>
              <a:gd name="connsiteY27" fmla="*/ 949734 h 6858000"/>
              <a:gd name="connsiteX28" fmla="*/ 5395583 w 6244272"/>
              <a:gd name="connsiteY28" fmla="*/ 1006647 h 6858000"/>
              <a:gd name="connsiteX29" fmla="*/ 5160079 w 6244272"/>
              <a:gd name="connsiteY29" fmla="*/ 1113358 h 6858000"/>
              <a:gd name="connsiteX30" fmla="*/ 5101930 w 6244272"/>
              <a:gd name="connsiteY30" fmla="*/ 1220069 h 6858000"/>
              <a:gd name="connsiteX31" fmla="*/ 5174617 w 6244272"/>
              <a:gd name="connsiteY31" fmla="*/ 1209399 h 6858000"/>
              <a:gd name="connsiteX32" fmla="*/ 5238580 w 6244272"/>
              <a:gd name="connsiteY32" fmla="*/ 1230741 h 6858000"/>
              <a:gd name="connsiteX33" fmla="*/ 5212414 w 6244272"/>
              <a:gd name="connsiteY33" fmla="*/ 1365909 h 6858000"/>
              <a:gd name="connsiteX34" fmla="*/ 4878056 w 6244272"/>
              <a:gd name="connsiteY34" fmla="*/ 1540204 h 6858000"/>
              <a:gd name="connsiteX35" fmla="*/ 4848982 w 6244272"/>
              <a:gd name="connsiteY35" fmla="*/ 1597117 h 6858000"/>
              <a:gd name="connsiteX36" fmla="*/ 4889686 w 6244272"/>
              <a:gd name="connsiteY36" fmla="*/ 1636245 h 6858000"/>
              <a:gd name="connsiteX37" fmla="*/ 4997261 w 6244272"/>
              <a:gd name="connsiteY37" fmla="*/ 1657587 h 6858000"/>
              <a:gd name="connsiteX38" fmla="*/ 4846074 w 6244272"/>
              <a:gd name="connsiteY38" fmla="*/ 1849668 h 6858000"/>
              <a:gd name="connsiteX39" fmla="*/ 4790832 w 6244272"/>
              <a:gd name="connsiteY39" fmla="*/ 1903025 h 6858000"/>
              <a:gd name="connsiteX40" fmla="*/ 4694886 w 6244272"/>
              <a:gd name="connsiteY40" fmla="*/ 1984836 h 6858000"/>
              <a:gd name="connsiteX41" fmla="*/ 4694886 w 6244272"/>
              <a:gd name="connsiteY41" fmla="*/ 2013292 h 6858000"/>
              <a:gd name="connsiteX42" fmla="*/ 4822814 w 6244272"/>
              <a:gd name="connsiteY42" fmla="*/ 2102219 h 6858000"/>
              <a:gd name="connsiteX43" fmla="*/ 5055411 w 6244272"/>
              <a:gd name="connsiteY43" fmla="*/ 2077320 h 6858000"/>
              <a:gd name="connsiteX44" fmla="*/ 4712331 w 6244272"/>
              <a:gd name="connsiteY44" fmla="*/ 2208931 h 6858000"/>
              <a:gd name="connsiteX45" fmla="*/ 5822979 w 6244272"/>
              <a:gd name="connsiteY45" fmla="*/ 1892353 h 6858000"/>
              <a:gd name="connsiteX46" fmla="*/ 5753200 w 6244272"/>
              <a:gd name="connsiteY46" fmla="*/ 1974165 h 6858000"/>
              <a:gd name="connsiteX47" fmla="*/ 5363601 w 6244272"/>
              <a:gd name="connsiteY47" fmla="*/ 2191146 h 6858000"/>
              <a:gd name="connsiteX48" fmla="*/ 5253118 w 6244272"/>
              <a:gd name="connsiteY48" fmla="*/ 2326314 h 6858000"/>
              <a:gd name="connsiteX49" fmla="*/ 5136819 w 6244272"/>
              <a:gd name="connsiteY49" fmla="*/ 2401012 h 6858000"/>
              <a:gd name="connsiteX50" fmla="*/ 4974002 w 6244272"/>
              <a:gd name="connsiteY50" fmla="*/ 2401012 h 6858000"/>
              <a:gd name="connsiteX51" fmla="*/ 4857704 w 6244272"/>
              <a:gd name="connsiteY51" fmla="*/ 2518395 h 6858000"/>
              <a:gd name="connsiteX52" fmla="*/ 4976910 w 6244272"/>
              <a:gd name="connsiteY52" fmla="*/ 2543294 h 6858000"/>
              <a:gd name="connsiteX53" fmla="*/ 5116467 w 6244272"/>
              <a:gd name="connsiteY53" fmla="*/ 2525509 h 6858000"/>
              <a:gd name="connsiteX54" fmla="*/ 5273470 w 6244272"/>
              <a:gd name="connsiteY54" fmla="*/ 2564636 h 6858000"/>
              <a:gd name="connsiteX55" fmla="*/ 5418843 w 6244272"/>
              <a:gd name="connsiteY55" fmla="*/ 2532623 h 6858000"/>
              <a:gd name="connsiteX56" fmla="*/ 5593290 w 6244272"/>
              <a:gd name="connsiteY56" fmla="*/ 2553965 h 6858000"/>
              <a:gd name="connsiteX57" fmla="*/ 5648532 w 6244272"/>
              <a:gd name="connsiteY57" fmla="*/ 2692689 h 6858000"/>
              <a:gd name="connsiteX58" fmla="*/ 5665976 w 6244272"/>
              <a:gd name="connsiteY58" fmla="*/ 2703362 h 6858000"/>
              <a:gd name="connsiteX59" fmla="*/ 5988704 w 6244272"/>
              <a:gd name="connsiteY59" fmla="*/ 2923898 h 6858000"/>
              <a:gd name="connsiteX60" fmla="*/ 6078835 w 6244272"/>
              <a:gd name="connsiteY60" fmla="*/ 2941684 h 6858000"/>
              <a:gd name="connsiteX61" fmla="*/ 5546771 w 6244272"/>
              <a:gd name="connsiteY61" fmla="*/ 3329402 h 6858000"/>
              <a:gd name="connsiteX62" fmla="*/ 5904388 w 6244272"/>
              <a:gd name="connsiteY62" fmla="*/ 3229805 h 6858000"/>
              <a:gd name="connsiteX63" fmla="*/ 5953814 w 6244272"/>
              <a:gd name="connsiteY63" fmla="*/ 3393429 h 6858000"/>
              <a:gd name="connsiteX64" fmla="*/ 5785182 w 6244272"/>
              <a:gd name="connsiteY64" fmla="*/ 3539269 h 6858000"/>
              <a:gd name="connsiteX65" fmla="*/ 5724125 w 6244272"/>
              <a:gd name="connsiteY65" fmla="*/ 3827390 h 6858000"/>
              <a:gd name="connsiteX66" fmla="*/ 5753200 w 6244272"/>
              <a:gd name="connsiteY66" fmla="*/ 4090612 h 6858000"/>
              <a:gd name="connsiteX67" fmla="*/ 5825886 w 6244272"/>
              <a:gd name="connsiteY67" fmla="*/ 4172424 h 6858000"/>
              <a:gd name="connsiteX68" fmla="*/ 5930554 w 6244272"/>
              <a:gd name="connsiteY68" fmla="*/ 4321821 h 6858000"/>
              <a:gd name="connsiteX69" fmla="*/ 5994519 w 6244272"/>
              <a:gd name="connsiteY69" fmla="*/ 4414305 h 6858000"/>
              <a:gd name="connsiteX70" fmla="*/ 6218393 w 6244272"/>
              <a:gd name="connsiteY70" fmla="*/ 4378734 h 6858000"/>
              <a:gd name="connsiteX71" fmla="*/ 5918925 w 6244272"/>
              <a:gd name="connsiteY71" fmla="*/ 4613499 h 6858000"/>
              <a:gd name="connsiteX72" fmla="*/ 6160243 w 6244272"/>
              <a:gd name="connsiteY72" fmla="*/ 4585042 h 6858000"/>
              <a:gd name="connsiteX73" fmla="*/ 6238745 w 6244272"/>
              <a:gd name="connsiteY73" fmla="*/ 4602828 h 6858000"/>
              <a:gd name="connsiteX74" fmla="*/ 6195133 w 6244272"/>
              <a:gd name="connsiteY74" fmla="*/ 4677526 h 6858000"/>
              <a:gd name="connsiteX75" fmla="*/ 6017778 w 6244272"/>
              <a:gd name="connsiteY75" fmla="*/ 4805580 h 6858000"/>
              <a:gd name="connsiteX76" fmla="*/ 5651439 w 6244272"/>
              <a:gd name="connsiteY76" fmla="*/ 5154171 h 6858000"/>
              <a:gd name="connsiteX77" fmla="*/ 6006149 w 6244272"/>
              <a:gd name="connsiteY77" fmla="*/ 4994104 h 6858000"/>
              <a:gd name="connsiteX78" fmla="*/ 5633994 w 6244272"/>
              <a:gd name="connsiteY78" fmla="*/ 5353367 h 6858000"/>
              <a:gd name="connsiteX79" fmla="*/ 5552586 w 6244272"/>
              <a:gd name="connsiteY79" fmla="*/ 5474306 h 6858000"/>
              <a:gd name="connsiteX80" fmla="*/ 5383953 w 6244272"/>
              <a:gd name="connsiteY80" fmla="*/ 5769542 h 6858000"/>
              <a:gd name="connsiteX81" fmla="*/ 5392675 w 6244272"/>
              <a:gd name="connsiteY81" fmla="*/ 5801555 h 6858000"/>
              <a:gd name="connsiteX82" fmla="*/ 5584568 w 6244272"/>
              <a:gd name="connsiteY82" fmla="*/ 5755314 h 6858000"/>
              <a:gd name="connsiteX83" fmla="*/ 5334526 w 6244272"/>
              <a:gd name="connsiteY83" fmla="*/ 6004307 h 6858000"/>
              <a:gd name="connsiteX84" fmla="*/ 5075763 w 6244272"/>
              <a:gd name="connsiteY84" fmla="*/ 6196388 h 6858000"/>
              <a:gd name="connsiteX85" fmla="*/ 5258933 w 6244272"/>
              <a:gd name="connsiteY85" fmla="*/ 6167932 h 6858000"/>
              <a:gd name="connsiteX86" fmla="*/ 5511881 w 6244272"/>
              <a:gd name="connsiteY86" fmla="*/ 6057663 h 6858000"/>
              <a:gd name="connsiteX87" fmla="*/ 5599105 w 6244272"/>
              <a:gd name="connsiteY87" fmla="*/ 6100347 h 6858000"/>
              <a:gd name="connsiteX88" fmla="*/ 5360693 w 6244272"/>
              <a:gd name="connsiteY88" fmla="*/ 6281757 h 6858000"/>
              <a:gd name="connsiteX89" fmla="*/ 5224043 w 6244272"/>
              <a:gd name="connsiteY89" fmla="*/ 6367127 h 6858000"/>
              <a:gd name="connsiteX90" fmla="*/ 5168801 w 6244272"/>
              <a:gd name="connsiteY90" fmla="*/ 6431153 h 6858000"/>
              <a:gd name="connsiteX91" fmla="*/ 5011799 w 6244272"/>
              <a:gd name="connsiteY91" fmla="*/ 6658805 h 6858000"/>
              <a:gd name="connsiteX92" fmla="*/ 4651275 w 6244272"/>
              <a:gd name="connsiteY92" fmla="*/ 6858000 h 6858000"/>
              <a:gd name="connsiteX93" fmla="*/ 1823619 w 6244272"/>
              <a:gd name="connsiteY93" fmla="*/ 6858000 h 6858000"/>
              <a:gd name="connsiteX94" fmla="*/ 947849 w 6244272"/>
              <a:gd name="connsiteY94" fmla="*/ 6858000 h 6858000"/>
              <a:gd name="connsiteX95" fmla="*/ 732568 w 6244272"/>
              <a:gd name="connsiteY95" fmla="*/ 6858000 h 6858000"/>
              <a:gd name="connsiteX96" fmla="*/ 0 w 6244272"/>
              <a:gd name="connsiteY9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6244272" h="6858000">
                <a:moveTo>
                  <a:pt x="0" y="0"/>
                </a:moveTo>
                <a:lnTo>
                  <a:pt x="732568" y="0"/>
                </a:lnTo>
                <a:lnTo>
                  <a:pt x="947849" y="0"/>
                </a:lnTo>
                <a:lnTo>
                  <a:pt x="1823619" y="0"/>
                </a:lnTo>
                <a:lnTo>
                  <a:pt x="5235673" y="0"/>
                </a:lnTo>
                <a:cubicBezTo>
                  <a:pt x="5133912" y="35571"/>
                  <a:pt x="5035058" y="78255"/>
                  <a:pt x="4933297" y="110269"/>
                </a:cubicBezTo>
                <a:cubicBezTo>
                  <a:pt x="4947835" y="145839"/>
                  <a:pt x="4962372" y="138725"/>
                  <a:pt x="4976910" y="135168"/>
                </a:cubicBezTo>
                <a:cubicBezTo>
                  <a:pt x="5064133" y="120941"/>
                  <a:pt x="5154264" y="110269"/>
                  <a:pt x="5238580" y="71141"/>
                </a:cubicBezTo>
                <a:cubicBezTo>
                  <a:pt x="5258933" y="64027"/>
                  <a:pt x="5282192" y="64027"/>
                  <a:pt x="5290914" y="88927"/>
                </a:cubicBezTo>
                <a:cubicBezTo>
                  <a:pt x="5305452" y="124497"/>
                  <a:pt x="5285100" y="145839"/>
                  <a:pt x="5264747" y="163625"/>
                </a:cubicBezTo>
                <a:cubicBezTo>
                  <a:pt x="5229858" y="195638"/>
                  <a:pt x="5189154" y="188525"/>
                  <a:pt x="5151357" y="192082"/>
                </a:cubicBezTo>
                <a:cubicBezTo>
                  <a:pt x="5046689" y="209867"/>
                  <a:pt x="4997261" y="259665"/>
                  <a:pt x="4974002" y="373491"/>
                </a:cubicBezTo>
                <a:cubicBezTo>
                  <a:pt x="5064133" y="327250"/>
                  <a:pt x="5154264" y="384162"/>
                  <a:pt x="5241488" y="352148"/>
                </a:cubicBezTo>
                <a:cubicBezTo>
                  <a:pt x="5264747" y="345034"/>
                  <a:pt x="5299637" y="355706"/>
                  <a:pt x="5288007" y="394834"/>
                </a:cubicBezTo>
                <a:cubicBezTo>
                  <a:pt x="5276378" y="430405"/>
                  <a:pt x="5238580" y="458860"/>
                  <a:pt x="5305452" y="451747"/>
                </a:cubicBezTo>
                <a:cubicBezTo>
                  <a:pt x="5354879" y="448189"/>
                  <a:pt x="5369416" y="405504"/>
                  <a:pt x="5383953" y="359262"/>
                </a:cubicBezTo>
                <a:cubicBezTo>
                  <a:pt x="5395583" y="334364"/>
                  <a:pt x="5427565" y="320135"/>
                  <a:pt x="5450825" y="334364"/>
                </a:cubicBezTo>
                <a:cubicBezTo>
                  <a:pt x="5479899" y="348592"/>
                  <a:pt x="5471177" y="387720"/>
                  <a:pt x="5471177" y="416176"/>
                </a:cubicBezTo>
                <a:cubicBezTo>
                  <a:pt x="5474085" y="469532"/>
                  <a:pt x="5450825" y="494431"/>
                  <a:pt x="5410121" y="505101"/>
                </a:cubicBezTo>
                <a:cubicBezTo>
                  <a:pt x="5360693" y="519330"/>
                  <a:pt x="5311267" y="537116"/>
                  <a:pt x="5247303" y="558458"/>
                </a:cubicBezTo>
                <a:cubicBezTo>
                  <a:pt x="5317082" y="594028"/>
                  <a:pt x="5369416" y="586915"/>
                  <a:pt x="5421750" y="558458"/>
                </a:cubicBezTo>
                <a:cubicBezTo>
                  <a:pt x="5485714" y="526444"/>
                  <a:pt x="5570030" y="483759"/>
                  <a:pt x="5622364" y="522887"/>
                </a:cubicBezTo>
                <a:cubicBezTo>
                  <a:pt x="5700865" y="579800"/>
                  <a:pt x="5764829" y="544229"/>
                  <a:pt x="5834608" y="533558"/>
                </a:cubicBezTo>
                <a:cubicBezTo>
                  <a:pt x="5979982" y="512216"/>
                  <a:pt x="5889850" y="480203"/>
                  <a:pt x="6035223" y="462417"/>
                </a:cubicBezTo>
                <a:cubicBezTo>
                  <a:pt x="6093372" y="455303"/>
                  <a:pt x="6154429" y="426847"/>
                  <a:pt x="6238745" y="465975"/>
                </a:cubicBezTo>
                <a:cubicBezTo>
                  <a:pt x="5857868" y="672284"/>
                  <a:pt x="5677606" y="658055"/>
                  <a:pt x="5337434" y="910606"/>
                </a:cubicBezTo>
                <a:cubicBezTo>
                  <a:pt x="5351971" y="935506"/>
                  <a:pt x="5366508" y="924835"/>
                  <a:pt x="5381046" y="921277"/>
                </a:cubicBezTo>
                <a:cubicBezTo>
                  <a:pt x="5404305" y="917720"/>
                  <a:pt x="5433380" y="903491"/>
                  <a:pt x="5439195" y="949734"/>
                </a:cubicBezTo>
                <a:cubicBezTo>
                  <a:pt x="5442103" y="985305"/>
                  <a:pt x="5424657" y="1003089"/>
                  <a:pt x="5395583" y="1006647"/>
                </a:cubicBezTo>
                <a:cubicBezTo>
                  <a:pt x="5311267" y="1020875"/>
                  <a:pt x="5235673" y="1070674"/>
                  <a:pt x="5160079" y="1113358"/>
                </a:cubicBezTo>
                <a:cubicBezTo>
                  <a:pt x="5125190" y="1131144"/>
                  <a:pt x="5087393" y="1156043"/>
                  <a:pt x="5101930" y="1220069"/>
                </a:cubicBezTo>
                <a:cubicBezTo>
                  <a:pt x="5131004" y="1237855"/>
                  <a:pt x="5151357" y="1212955"/>
                  <a:pt x="5174617" y="1209399"/>
                </a:cubicBezTo>
                <a:cubicBezTo>
                  <a:pt x="5197876" y="1205842"/>
                  <a:pt x="5253118" y="1220069"/>
                  <a:pt x="5238580" y="1230741"/>
                </a:cubicBezTo>
                <a:cubicBezTo>
                  <a:pt x="5171709" y="1269868"/>
                  <a:pt x="5293822" y="1365909"/>
                  <a:pt x="5212414" y="1365909"/>
                </a:cubicBezTo>
                <a:cubicBezTo>
                  <a:pt x="5078671" y="1365909"/>
                  <a:pt x="5005984" y="1536647"/>
                  <a:pt x="4878056" y="1540204"/>
                </a:cubicBezTo>
                <a:cubicBezTo>
                  <a:pt x="4857704" y="1540204"/>
                  <a:pt x="4848982" y="1572219"/>
                  <a:pt x="4848982" y="1597117"/>
                </a:cubicBezTo>
                <a:cubicBezTo>
                  <a:pt x="4848982" y="1629132"/>
                  <a:pt x="4869333" y="1632688"/>
                  <a:pt x="4889686" y="1636245"/>
                </a:cubicBezTo>
                <a:cubicBezTo>
                  <a:pt x="4921668" y="1639802"/>
                  <a:pt x="4956557" y="1597117"/>
                  <a:pt x="4997261" y="1657587"/>
                </a:cubicBezTo>
                <a:cubicBezTo>
                  <a:pt x="4921668" y="1693158"/>
                  <a:pt x="4843167" y="1728729"/>
                  <a:pt x="4846074" y="1849668"/>
                </a:cubicBezTo>
                <a:cubicBezTo>
                  <a:pt x="4846074" y="1881683"/>
                  <a:pt x="4814092" y="1895910"/>
                  <a:pt x="4790832" y="1903025"/>
                </a:cubicBezTo>
                <a:cubicBezTo>
                  <a:pt x="4750128" y="1917252"/>
                  <a:pt x="4718146" y="1938595"/>
                  <a:pt x="4694886" y="1984836"/>
                </a:cubicBezTo>
                <a:cubicBezTo>
                  <a:pt x="4694886" y="1995507"/>
                  <a:pt x="4694886" y="2002622"/>
                  <a:pt x="4694886" y="2013292"/>
                </a:cubicBezTo>
                <a:cubicBezTo>
                  <a:pt x="4700701" y="2123562"/>
                  <a:pt x="4758850" y="2120004"/>
                  <a:pt x="4822814" y="2102219"/>
                </a:cubicBezTo>
                <a:cubicBezTo>
                  <a:pt x="4898408" y="2080877"/>
                  <a:pt x="4974002" y="2038192"/>
                  <a:pt x="5055411" y="2077320"/>
                </a:cubicBezTo>
                <a:cubicBezTo>
                  <a:pt x="4942020" y="2130676"/>
                  <a:pt x="4817000" y="2134233"/>
                  <a:pt x="4712331" y="2208931"/>
                </a:cubicBezTo>
                <a:cubicBezTo>
                  <a:pt x="5101930" y="2223159"/>
                  <a:pt x="5445010" y="1984836"/>
                  <a:pt x="5822979" y="1892353"/>
                </a:cubicBezTo>
                <a:cubicBezTo>
                  <a:pt x="5811349" y="1952823"/>
                  <a:pt x="5779367" y="1967051"/>
                  <a:pt x="5753200" y="1974165"/>
                </a:cubicBezTo>
                <a:cubicBezTo>
                  <a:pt x="5613642" y="2020407"/>
                  <a:pt x="5491529" y="2112891"/>
                  <a:pt x="5363601" y="2191146"/>
                </a:cubicBezTo>
                <a:cubicBezTo>
                  <a:pt x="5311267" y="2223159"/>
                  <a:pt x="5273470" y="2258731"/>
                  <a:pt x="5253118" y="2326314"/>
                </a:cubicBezTo>
                <a:cubicBezTo>
                  <a:pt x="5235673" y="2390340"/>
                  <a:pt x="5200783" y="2418796"/>
                  <a:pt x="5136819" y="2401012"/>
                </a:cubicBezTo>
                <a:cubicBezTo>
                  <a:pt x="5084485" y="2386784"/>
                  <a:pt x="5029243" y="2393898"/>
                  <a:pt x="4974002" y="2401012"/>
                </a:cubicBezTo>
                <a:cubicBezTo>
                  <a:pt x="4912946" y="2408126"/>
                  <a:pt x="4843167" y="2479267"/>
                  <a:pt x="4857704" y="2518395"/>
                </a:cubicBezTo>
                <a:cubicBezTo>
                  <a:pt x="4886778" y="2582422"/>
                  <a:pt x="4936205" y="2550408"/>
                  <a:pt x="4976910" y="2543294"/>
                </a:cubicBezTo>
                <a:cubicBezTo>
                  <a:pt x="5026336" y="2536181"/>
                  <a:pt x="5116467" y="2518395"/>
                  <a:pt x="5116467" y="2525509"/>
                </a:cubicBezTo>
                <a:cubicBezTo>
                  <a:pt x="5148450" y="2685576"/>
                  <a:pt x="5221136" y="2564636"/>
                  <a:pt x="5273470" y="2564636"/>
                </a:cubicBezTo>
                <a:cubicBezTo>
                  <a:pt x="5322897" y="2564636"/>
                  <a:pt x="5372323" y="2546851"/>
                  <a:pt x="5418843" y="2532623"/>
                </a:cubicBezTo>
                <a:cubicBezTo>
                  <a:pt x="5479899" y="2514837"/>
                  <a:pt x="5535140" y="2546851"/>
                  <a:pt x="5593290" y="2553965"/>
                </a:cubicBezTo>
                <a:cubicBezTo>
                  <a:pt x="5645624" y="2561080"/>
                  <a:pt x="5616550" y="2653563"/>
                  <a:pt x="5648532" y="2692689"/>
                </a:cubicBezTo>
                <a:cubicBezTo>
                  <a:pt x="5654346" y="2703362"/>
                  <a:pt x="5660161" y="2703362"/>
                  <a:pt x="5665976" y="2703362"/>
                </a:cubicBezTo>
                <a:cubicBezTo>
                  <a:pt x="5683421" y="2980812"/>
                  <a:pt x="5988704" y="2913227"/>
                  <a:pt x="5988704" y="2923898"/>
                </a:cubicBezTo>
                <a:cubicBezTo>
                  <a:pt x="6014871" y="2941684"/>
                  <a:pt x="6046853" y="2899000"/>
                  <a:pt x="6078835" y="2941684"/>
                </a:cubicBezTo>
                <a:cubicBezTo>
                  <a:pt x="5942185" y="3137322"/>
                  <a:pt x="5732847" y="3183563"/>
                  <a:pt x="5546771" y="3329402"/>
                </a:cubicBezTo>
                <a:cubicBezTo>
                  <a:pt x="5700865" y="3379202"/>
                  <a:pt x="5790997" y="3208463"/>
                  <a:pt x="5904388" y="3229805"/>
                </a:cubicBezTo>
                <a:cubicBezTo>
                  <a:pt x="5959629" y="3283162"/>
                  <a:pt x="5793904" y="3368530"/>
                  <a:pt x="5953814" y="3393429"/>
                </a:cubicBezTo>
                <a:cubicBezTo>
                  <a:pt x="5884036" y="3439672"/>
                  <a:pt x="5834608" y="3485914"/>
                  <a:pt x="5785182" y="3539269"/>
                </a:cubicBezTo>
                <a:cubicBezTo>
                  <a:pt x="5700865" y="3635309"/>
                  <a:pt x="5683421" y="3699337"/>
                  <a:pt x="5724125" y="3827390"/>
                </a:cubicBezTo>
                <a:cubicBezTo>
                  <a:pt x="5750293" y="3912759"/>
                  <a:pt x="5788089" y="3991015"/>
                  <a:pt x="5753200" y="4090612"/>
                </a:cubicBezTo>
                <a:cubicBezTo>
                  <a:pt x="5729940" y="4158196"/>
                  <a:pt x="5738663" y="4204438"/>
                  <a:pt x="5825886" y="4172424"/>
                </a:cubicBezTo>
                <a:cubicBezTo>
                  <a:pt x="5918925" y="4140411"/>
                  <a:pt x="5953814" y="4200882"/>
                  <a:pt x="5930554" y="4321821"/>
                </a:cubicBezTo>
                <a:cubicBezTo>
                  <a:pt x="5916018" y="4400076"/>
                  <a:pt x="5930554" y="4424975"/>
                  <a:pt x="5994519" y="4414305"/>
                </a:cubicBezTo>
                <a:cubicBezTo>
                  <a:pt x="6064297" y="4403633"/>
                  <a:pt x="6131169" y="4353835"/>
                  <a:pt x="6218393" y="4378734"/>
                </a:cubicBezTo>
                <a:cubicBezTo>
                  <a:pt x="6148614" y="4521016"/>
                  <a:pt x="6000333" y="4478331"/>
                  <a:pt x="5918925" y="4613499"/>
                </a:cubicBezTo>
                <a:cubicBezTo>
                  <a:pt x="6014871" y="4613499"/>
                  <a:pt x="6090465" y="4613499"/>
                  <a:pt x="6160243" y="4585042"/>
                </a:cubicBezTo>
                <a:cubicBezTo>
                  <a:pt x="6189318" y="4574373"/>
                  <a:pt x="6221300" y="4560144"/>
                  <a:pt x="6238745" y="4602828"/>
                </a:cubicBezTo>
                <a:cubicBezTo>
                  <a:pt x="6259098" y="4652628"/>
                  <a:pt x="6218393" y="4670412"/>
                  <a:pt x="6195133" y="4677526"/>
                </a:cubicBezTo>
                <a:cubicBezTo>
                  <a:pt x="6128261" y="4702425"/>
                  <a:pt x="6075928" y="4759339"/>
                  <a:pt x="6017778" y="4805580"/>
                </a:cubicBezTo>
                <a:cubicBezTo>
                  <a:pt x="5892758" y="4905177"/>
                  <a:pt x="5756107" y="4990547"/>
                  <a:pt x="5651439" y="5154171"/>
                </a:cubicBezTo>
                <a:cubicBezTo>
                  <a:pt x="5782275" y="5111487"/>
                  <a:pt x="5881128" y="5011889"/>
                  <a:pt x="6006149" y="4994104"/>
                </a:cubicBezTo>
                <a:cubicBezTo>
                  <a:pt x="5898572" y="5143500"/>
                  <a:pt x="5761922" y="5243097"/>
                  <a:pt x="5633994" y="5353367"/>
                </a:cubicBezTo>
                <a:cubicBezTo>
                  <a:pt x="5596197" y="5385379"/>
                  <a:pt x="5558400" y="5406721"/>
                  <a:pt x="5552586" y="5474306"/>
                </a:cubicBezTo>
                <a:cubicBezTo>
                  <a:pt x="5535140" y="5605917"/>
                  <a:pt x="5488622" y="5712629"/>
                  <a:pt x="5383953" y="5769542"/>
                </a:cubicBezTo>
                <a:cubicBezTo>
                  <a:pt x="5383953" y="5769542"/>
                  <a:pt x="5389768" y="5790884"/>
                  <a:pt x="5392675" y="5801555"/>
                </a:cubicBezTo>
                <a:cubicBezTo>
                  <a:pt x="5456640" y="5805112"/>
                  <a:pt x="5506066" y="5726858"/>
                  <a:pt x="5584568" y="5755314"/>
                </a:cubicBezTo>
                <a:cubicBezTo>
                  <a:pt x="5506066" y="5862025"/>
                  <a:pt x="5442103" y="5954508"/>
                  <a:pt x="5334526" y="6004307"/>
                </a:cubicBezTo>
                <a:cubicBezTo>
                  <a:pt x="5247303" y="6043434"/>
                  <a:pt x="5139727" y="6068335"/>
                  <a:pt x="5075763" y="6196388"/>
                </a:cubicBezTo>
                <a:cubicBezTo>
                  <a:pt x="5148450" y="6221287"/>
                  <a:pt x="5203691" y="6189274"/>
                  <a:pt x="5258933" y="6167932"/>
                </a:cubicBezTo>
                <a:cubicBezTo>
                  <a:pt x="5343249" y="6132361"/>
                  <a:pt x="5427565" y="6093234"/>
                  <a:pt x="5511881" y="6057663"/>
                </a:cubicBezTo>
                <a:cubicBezTo>
                  <a:pt x="5543864" y="6043434"/>
                  <a:pt x="5578753" y="6036320"/>
                  <a:pt x="5599105" y="6100347"/>
                </a:cubicBezTo>
                <a:cubicBezTo>
                  <a:pt x="5491529" y="6114575"/>
                  <a:pt x="5427565" y="6199945"/>
                  <a:pt x="5360693" y="6281757"/>
                </a:cubicBezTo>
                <a:cubicBezTo>
                  <a:pt x="5322897" y="6327999"/>
                  <a:pt x="5290914" y="6388469"/>
                  <a:pt x="5224043" y="6367127"/>
                </a:cubicBezTo>
                <a:cubicBezTo>
                  <a:pt x="5189154" y="6356456"/>
                  <a:pt x="5165894" y="6388469"/>
                  <a:pt x="5168801" y="6431153"/>
                </a:cubicBezTo>
                <a:cubicBezTo>
                  <a:pt x="5183339" y="6580550"/>
                  <a:pt x="5099022" y="6630349"/>
                  <a:pt x="5011799" y="6658805"/>
                </a:cubicBezTo>
                <a:cubicBezTo>
                  <a:pt x="4883871" y="6701489"/>
                  <a:pt x="4770480" y="6786859"/>
                  <a:pt x="4651275" y="6858000"/>
                </a:cubicBezTo>
                <a:lnTo>
                  <a:pt x="1823619" y="6858000"/>
                </a:lnTo>
                <a:lnTo>
                  <a:pt x="947849" y="6858000"/>
                </a:lnTo>
                <a:lnTo>
                  <a:pt x="732568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FA22B0-B226-5E77-06E8-C6894C32E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09600"/>
            <a:ext cx="3992700" cy="387719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Case Study 3</a:t>
            </a:r>
            <a:br>
              <a:rPr lang="en-US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</a:b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AI for Suicide Prevention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DA35E5-DC7D-7351-D3EB-69D311A23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447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FCC9D861-A6A3-4258-9BFC-0B7110733FA4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112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77489D-9C46-7958-BAD3-38BCC1BFA9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9B27AA-43A4-D46B-36B7-8F70CB8B5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95782" cy="1325563"/>
          </a:xfrm>
        </p:spPr>
        <p:txBody>
          <a:bodyPr>
            <a:normAutofit/>
          </a:bodyPr>
          <a:lstStyle/>
          <a:p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Case Study 3: Description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17" name="内容占位符 16">
            <a:extLst>
              <a:ext uri="{FF2B5EF4-FFF2-40B4-BE49-F238E27FC236}">
                <a16:creationId xmlns:a16="http://schemas.microsoft.com/office/drawing/2014/main" id="{A2E9AC17-420B-C526-57A1-A076989DE5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6767286" cy="453072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NGO Collaborator:</a:t>
            </a:r>
          </a:p>
          <a:p>
            <a:pPr lvl="1">
              <a:lnSpc>
                <a:spcPct val="150000"/>
              </a:lnSpc>
            </a:pPr>
            <a:r>
              <a:rPr lang="en-US" altLang="zh-CN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they do?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Gatekeeper training interventions among homeless</a:t>
            </a:r>
          </a:p>
          <a:p>
            <a:pPr lvl="2">
              <a:lnSpc>
                <a:spcPct val="15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Gatekeepers tasked with looking out for suicidal tendencies among their peers</a:t>
            </a:r>
          </a:p>
          <a:p>
            <a:pPr lvl="2">
              <a:lnSpc>
                <a:spcPct val="15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Goal: To maximize the number of people who are cared for by a gatekeeper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158D04A1-8101-B51B-0E93-6D5DE4F4B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9D861-A6A3-4258-9BFC-0B7110733FA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Picture 5" descr="A group of people posing for a picture&#10;&#10;Description automatically generated">
            <a:extLst>
              <a:ext uri="{FF2B5EF4-FFF2-40B4-BE49-F238E27FC236}">
                <a16:creationId xmlns:a16="http://schemas.microsoft.com/office/drawing/2014/main" id="{D55B53E4-C5A4-B0DD-D46C-6306FB2241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00" y="1590867"/>
            <a:ext cx="1331596" cy="1199768"/>
          </a:xfrm>
          <a:prstGeom prst="rect">
            <a:avLst/>
          </a:prstGeom>
        </p:spPr>
      </p:pic>
      <p:pic>
        <p:nvPicPr>
          <p:cNvPr id="5" name="Picture 4" descr="A group of people with different colored circles&#10;&#10;AI-generated content may be incorrect.">
            <a:extLst>
              <a:ext uri="{FF2B5EF4-FFF2-40B4-BE49-F238E27FC236}">
                <a16:creationId xmlns:a16="http://schemas.microsoft.com/office/drawing/2014/main" id="{DCFEE92B-0333-EC1C-F757-A747B805ED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0868" y="2190751"/>
            <a:ext cx="4595130" cy="306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294736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06B041-3FCE-395D-CCC4-FFC2B11816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A353BC-F9F1-C6EB-8FA5-C0F35771C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95782" cy="1325563"/>
          </a:xfrm>
        </p:spPr>
        <p:txBody>
          <a:bodyPr>
            <a:normAutofit/>
          </a:bodyPr>
          <a:lstStyle/>
          <a:p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Case Study 3: Description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17" name="内容占位符 16">
            <a:extLst>
              <a:ext uri="{FF2B5EF4-FFF2-40B4-BE49-F238E27FC236}">
                <a16:creationId xmlns:a16="http://schemas.microsoft.com/office/drawing/2014/main" id="{D89EDAE6-399A-6DF7-4136-3A00E65E1A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6243892" cy="453072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NGO Collaborator:</a:t>
            </a:r>
          </a:p>
          <a:p>
            <a:pPr lvl="1">
              <a:lnSpc>
                <a:spcPct val="150000"/>
              </a:lnSpc>
            </a:pPr>
            <a:r>
              <a:rPr lang="en-US" altLang="zh-CN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 they need help with? 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i="1" dirty="0">
                <a:latin typeface="Arial" panose="020B0604020202020204" pitchFamily="34" charset="0"/>
                <a:cs typeface="Arial" panose="020B0604020202020204" pitchFamily="34" charset="0"/>
              </a:rPr>
              <a:t>Assuming partial information about a social network of youth, which people should be selected as ideal 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i="1" dirty="0">
                <a:latin typeface="Arial" panose="020B0604020202020204" pitchFamily="34" charset="0"/>
                <a:cs typeface="Arial" panose="020B0604020202020204" pitchFamily="34" charset="0"/>
              </a:rPr>
              <a:t>gatekeepers?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F4FF3C6F-A5C0-446F-4E7E-F9BAEF5B4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9D861-A6A3-4258-9BFC-0B7110733FA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Picture 5" descr="A group of people posing for a picture&#10;&#10;Description automatically generated">
            <a:extLst>
              <a:ext uri="{FF2B5EF4-FFF2-40B4-BE49-F238E27FC236}">
                <a16:creationId xmlns:a16="http://schemas.microsoft.com/office/drawing/2014/main" id="{6DF62CE0-72BA-8F73-C2C6-1581535588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286" y="1474753"/>
            <a:ext cx="1331596" cy="1199768"/>
          </a:xfrm>
          <a:prstGeom prst="rect">
            <a:avLst/>
          </a:prstGeom>
        </p:spPr>
      </p:pic>
      <p:pic>
        <p:nvPicPr>
          <p:cNvPr id="7" name="Picture 6" descr="A network of people connected to each other&#10;&#10;AI-generated content may be incorrect.">
            <a:extLst>
              <a:ext uri="{FF2B5EF4-FFF2-40B4-BE49-F238E27FC236}">
                <a16:creationId xmlns:a16="http://schemas.microsoft.com/office/drawing/2014/main" id="{5A549F98-ED2C-3A3C-F92B-29FA0752F5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8186" y="2674521"/>
            <a:ext cx="5439564" cy="308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265994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215C6C6-E45C-4179-9FC1-E8A4C1D47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FE9FE4C-C9E0-4C54-8010-EA9D29CD4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1564726" y="1890469"/>
            <a:ext cx="5860051" cy="2079143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6FAD6EF-0374-46BD-901E-E901DCA01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4847ABE-275E-4DCA-B164-A672D517F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3776B14B-F2F4-4825-8DA8-8C7A0F2B3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466344"/>
            <a:ext cx="11111729" cy="59178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B2EFC42-5EEB-A49F-1F0D-A8D022267E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095" b="4096"/>
          <a:stretch>
            <a:fillRect/>
          </a:stretch>
        </p:blipFill>
        <p:spPr>
          <a:xfrm>
            <a:off x="838200" y="704765"/>
            <a:ext cx="10628376" cy="544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0989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C5373F-52D2-C2CB-90E8-6F76B5986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85D70B-AF3D-93A1-34B4-51EC1675C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95782" cy="1325563"/>
          </a:xfrm>
        </p:spPr>
        <p:txBody>
          <a:bodyPr>
            <a:normAutofit/>
          </a:bodyPr>
          <a:lstStyle/>
          <a:p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Case Study 3: Description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17" name="内容占位符 16">
            <a:extLst>
              <a:ext uri="{FF2B5EF4-FFF2-40B4-BE49-F238E27FC236}">
                <a16:creationId xmlns:a16="http://schemas.microsoft.com/office/drawing/2014/main" id="{9F267B3A-8D7C-DE1A-6AC6-E64B794CCF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6114143" cy="521380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NGO Collaborator:</a:t>
            </a:r>
          </a:p>
          <a:p>
            <a:pPr lvl="1">
              <a:lnSpc>
                <a:spcPct val="150000"/>
              </a:lnSpc>
            </a:pPr>
            <a:r>
              <a:rPr lang="en-US" altLang="zh-CN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did we help? </a:t>
            </a:r>
            <a:r>
              <a:rPr lang="en-US" altLang="zh-CN" i="1" dirty="0">
                <a:latin typeface="Arial" panose="020B0604020202020204" pitchFamily="34" charset="0"/>
                <a:cs typeface="Arial" panose="020B0604020202020204" pitchFamily="34" charset="0"/>
              </a:rPr>
              <a:t>Mixed Integer Bilinear program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to select the optimal set of gatekeepers that could maximize network coverage (</a:t>
            </a:r>
            <a:r>
              <a:rPr lang="en-US" altLang="zh-CN" sz="1800" i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NeurIPS</a:t>
            </a:r>
            <a:r>
              <a:rPr lang="en-US" altLang="zh-CN" sz="18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2">
              <a:lnSpc>
                <a:spcPct val="15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Some youth may say no when we enroll them to be gatekeepers</a:t>
            </a:r>
          </a:p>
          <a:p>
            <a:pPr lvl="2">
              <a:lnSpc>
                <a:spcPct val="15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Want gatekeeper selection to be </a:t>
            </a:r>
            <a:r>
              <a:rPr lang="en-US" altLang="zh-CN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robust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CF5A3F9-9B7F-AA6A-E60D-79B7B1817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9D861-A6A3-4258-9BFC-0B7110733FA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Picture 5" descr="A group of people posing for a picture&#10;&#10;Description automatically generated">
            <a:extLst>
              <a:ext uri="{FF2B5EF4-FFF2-40B4-BE49-F238E27FC236}">
                <a16:creationId xmlns:a16="http://schemas.microsoft.com/office/drawing/2014/main" id="{D9EF7DD8-7C7F-5844-EB74-49F2DEE316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843" y="1460238"/>
            <a:ext cx="1331596" cy="1199768"/>
          </a:xfrm>
          <a:prstGeom prst="rect">
            <a:avLst/>
          </a:prstGeom>
        </p:spPr>
      </p:pic>
      <p:pic>
        <p:nvPicPr>
          <p:cNvPr id="7" name="Picture 6" descr="A math equations and formulas&#10;&#10;AI-generated content may be incorrect.">
            <a:extLst>
              <a:ext uri="{FF2B5EF4-FFF2-40B4-BE49-F238E27FC236}">
                <a16:creationId xmlns:a16="http://schemas.microsoft.com/office/drawing/2014/main" id="{CDDAEC97-A0FF-7ACD-28C3-9D88667E40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7249" y="1953645"/>
            <a:ext cx="5364751" cy="413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158189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CCCB6D-5162-4AAE-A5E3-3AC55410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CD8C04-CC7B-40EF-82EB-E9821F79B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70" y="2458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5E8995-3B05-B6CC-66BE-74177AC95F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7065" r="21468" b="-1"/>
          <a:stretch>
            <a:fillRect/>
          </a:stretch>
        </p:blipFill>
        <p:spPr>
          <a:xfrm>
            <a:off x="-170" y="10"/>
            <a:ext cx="8450317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C21B29-3AE9-2923-761C-6FB1F82B7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4620584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Case Study 4</a:t>
            </a:r>
            <a:br>
              <a:rPr lang="en-US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</a:b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AI for Pregnant Women &amp; New Mothers in Rural Kenya</a:t>
            </a:r>
          </a:p>
        </p:txBody>
      </p:sp>
      <p:pic>
        <p:nvPicPr>
          <p:cNvPr id="6" name="Picture 5" descr="A person holding a baby and smiling&#10;&#10;Description automatically generated">
            <a:extLst>
              <a:ext uri="{FF2B5EF4-FFF2-40B4-BE49-F238E27FC236}">
                <a16:creationId xmlns:a16="http://schemas.microsoft.com/office/drawing/2014/main" id="{6AE439DE-A7EE-1E93-92A8-D7C7F3EBAF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9" r="26707" b="1"/>
          <a:stretch>
            <a:fillRect/>
          </a:stretch>
        </p:blipFill>
        <p:spPr>
          <a:xfrm>
            <a:off x="6225997" y="-2458"/>
            <a:ext cx="5962785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4BD996-B9B7-69F7-9C6B-7B063F490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CC9D861-A6A3-4258-9BFC-0B7110733FA4}" type="slidenum">
              <a:rPr lang="en-US" altLang="zh-CN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21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62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315E3F-BD07-F1DE-0DBE-9A98FFC1A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26AB70-B07B-4F49-68E7-6DB21BC1F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95782" cy="1325563"/>
          </a:xfrm>
        </p:spPr>
        <p:txBody>
          <a:bodyPr>
            <a:normAutofit/>
          </a:bodyPr>
          <a:lstStyle/>
          <a:p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Case Study 4: Description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17" name="内容占位符 16">
            <a:extLst>
              <a:ext uri="{FF2B5EF4-FFF2-40B4-BE49-F238E27FC236}">
                <a16:creationId xmlns:a16="http://schemas.microsoft.com/office/drawing/2014/main" id="{EAB9D105-4D25-84E4-B84A-9C865A2561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3072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NGO Collaborator:</a:t>
            </a:r>
          </a:p>
          <a:p>
            <a:pPr lvl="1">
              <a:lnSpc>
                <a:spcPct val="150000"/>
              </a:lnSpc>
            </a:pPr>
            <a:r>
              <a:rPr lang="en-US" altLang="zh-CN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they do?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PROMPTS – A Tele Triage Tool to Answer Q&amp;A for Pregnant Women</a:t>
            </a:r>
          </a:p>
          <a:p>
            <a:pPr lvl="1">
              <a:lnSpc>
                <a:spcPct val="150000"/>
              </a:lnSpc>
            </a:pPr>
            <a:r>
              <a:rPr lang="en-US" altLang="zh-CN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 they need help with?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All Q&amp;A needed to be answered manually. Shortage of helpdesk operators to answer all incoming Q&amp;A</a:t>
            </a:r>
          </a:p>
          <a:p>
            <a:pPr lvl="1">
              <a:lnSpc>
                <a:spcPct val="150000"/>
              </a:lnSpc>
            </a:pPr>
            <a:r>
              <a:rPr lang="en-US" altLang="zh-CN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did we help?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TRIM-AI: An AI system that reads incoming SMS messages and determines risk level, high-risk SMS should be read first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DDCF098-D3C4-3E3E-2CD7-8094EE996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D861-A6A3-4258-9BFC-0B7110733FA4}" type="slidenum">
              <a:rPr lang="zh-CN" altLang="en-US" smtClean="0"/>
              <a:t>22</a:t>
            </a:fld>
            <a:endParaRPr lang="zh-CN" altLang="en-US"/>
          </a:p>
        </p:txBody>
      </p:sp>
      <p:pic>
        <p:nvPicPr>
          <p:cNvPr id="7" name="Picture 6" descr="A purple and brown text&#10;&#10;Description automatically generated">
            <a:extLst>
              <a:ext uri="{FF2B5EF4-FFF2-40B4-BE49-F238E27FC236}">
                <a16:creationId xmlns:a16="http://schemas.microsoft.com/office/drawing/2014/main" id="{4DB0E79E-EA10-4C9A-818B-0EE174EC3C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578" y="1690688"/>
            <a:ext cx="2869342" cy="92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722057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B7A6C0-3F31-8557-B2A6-B3DCF7176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E816E-4423-D4E6-0477-06F7B949D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 4: High-Level Explanation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9C94CF-CF2D-0B88-7597-B7D1315AB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D861-A6A3-4258-9BFC-0B7110733FA4}" type="slidenum">
              <a:rPr lang="zh-CN" altLang="en-US" smtClean="0"/>
              <a:t>23</a:t>
            </a:fld>
            <a:endParaRPr lang="zh-CN" altLang="en-US"/>
          </a:p>
        </p:txBody>
      </p:sp>
      <p:pic>
        <p:nvPicPr>
          <p:cNvPr id="10" name="Picture 9" descr="A close-up of a sign&#10;&#10;AI-generated content may be incorrect.">
            <a:extLst>
              <a:ext uri="{FF2B5EF4-FFF2-40B4-BE49-F238E27FC236}">
                <a16:creationId xmlns:a16="http://schemas.microsoft.com/office/drawing/2014/main" id="{866EAF7E-8D50-24C4-B277-920C8D506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325" y="1800112"/>
            <a:ext cx="10953349" cy="444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0527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FCEA35-A0B0-1511-891E-5BCE3586E6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AFF97-2C2B-54F9-49D8-CDA9C6BC3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 4: High-Level Explanation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18711-47B1-D771-5B87-A1BAA9276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D861-A6A3-4258-9BFC-0B7110733FA4}" type="slidenum">
              <a:rPr lang="zh-CN" altLang="en-US" smtClean="0"/>
              <a:t>24</a:t>
            </a:fld>
            <a:endParaRPr lang="zh-CN" altLang="en-US"/>
          </a:p>
        </p:txBody>
      </p:sp>
      <p:pic>
        <p:nvPicPr>
          <p:cNvPr id="8" name="Picture 7" descr="A diagram of a data processing process&#10;&#10;AI-generated content may be incorrect.">
            <a:extLst>
              <a:ext uri="{FF2B5EF4-FFF2-40B4-BE49-F238E27FC236}">
                <a16:creationId xmlns:a16="http://schemas.microsoft.com/office/drawing/2014/main" id="{22E78926-6480-6E6D-6E8C-4E839486C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154" y="1828687"/>
            <a:ext cx="10617691" cy="415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0906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F2C196-D412-35D3-6952-385CDB8E61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66F8C-6DAE-C5F6-31E9-F522E9B50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 4: Key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72E88D-AD7B-991B-A7A3-714708B53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D861-A6A3-4258-9BFC-0B7110733FA4}" type="slidenum">
              <a:rPr lang="zh-CN" altLang="en-US" smtClean="0"/>
              <a:t>25</a:t>
            </a:fld>
            <a:endParaRPr lang="zh-CN" altLang="en-US"/>
          </a:p>
        </p:txBody>
      </p:sp>
      <p:pic>
        <p:nvPicPr>
          <p:cNvPr id="8" name="Content Placeholder 7" descr="A diagram of a flowchart&#10;&#10;Description automatically generated">
            <a:extLst>
              <a:ext uri="{FF2B5EF4-FFF2-40B4-BE49-F238E27FC236}">
                <a16:creationId xmlns:a16="http://schemas.microsoft.com/office/drawing/2014/main" id="{2344F9EF-E2B2-2D72-EBCB-FFAC12AE24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31745"/>
            <a:ext cx="10515600" cy="4339098"/>
          </a:xfrm>
        </p:spPr>
      </p:pic>
    </p:spTree>
    <p:extLst>
      <p:ext uri="{BB962C8B-B14F-4D97-AF65-F5344CB8AC3E}">
        <p14:creationId xmlns:p14="http://schemas.microsoft.com/office/powerpoint/2010/main" val="8864337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261951-6ABA-5092-6AC6-020786FCF7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A9E98-3537-ECF9-670A-95D1F08F4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 4: Key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39C2ED-642C-D779-44F3-E73C40D8C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D861-A6A3-4258-9BFC-0B7110733FA4}" type="slidenum">
              <a:rPr lang="zh-CN" altLang="en-US" smtClean="0"/>
              <a:t>26</a:t>
            </a:fld>
            <a:endParaRPr lang="zh-CN" altLang="en-US"/>
          </a:p>
        </p:txBody>
      </p:sp>
      <p:pic>
        <p:nvPicPr>
          <p:cNvPr id="8" name="Content Placeholder 7" descr="A diagram of a flowchart&#10;&#10;Description automatically generated">
            <a:extLst>
              <a:ext uri="{FF2B5EF4-FFF2-40B4-BE49-F238E27FC236}">
                <a16:creationId xmlns:a16="http://schemas.microsoft.com/office/drawing/2014/main" id="{FCC44760-FF1D-FE0F-D06C-C61870AC63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31745"/>
            <a:ext cx="10515600" cy="4339098"/>
          </a:xfrm>
        </p:spPr>
      </p:pic>
      <p:sp>
        <p:nvSpPr>
          <p:cNvPr id="7" name="矩形: 圆角 4">
            <a:extLst>
              <a:ext uri="{FF2B5EF4-FFF2-40B4-BE49-F238E27FC236}">
                <a16:creationId xmlns:a16="http://schemas.microsoft.com/office/drawing/2014/main" id="{65DB1F6C-74DD-F73B-BC82-5102A8F20F84}"/>
              </a:ext>
            </a:extLst>
          </p:cNvPr>
          <p:cNvSpPr/>
          <p:nvPr/>
        </p:nvSpPr>
        <p:spPr>
          <a:xfrm>
            <a:off x="500358" y="2713990"/>
            <a:ext cx="3473321" cy="2898206"/>
          </a:xfrm>
          <a:prstGeom prst="round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17% improvement </a:t>
            </a:r>
            <a:r>
              <a:rPr lang="en-US" altLang="zh-CN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predictive accuracy</a:t>
            </a:r>
            <a:endParaRPr lang="zh-CN" altLang="en-US" sz="4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矩形: 圆角 4">
            <a:extLst>
              <a:ext uri="{FF2B5EF4-FFF2-40B4-BE49-F238E27FC236}">
                <a16:creationId xmlns:a16="http://schemas.microsoft.com/office/drawing/2014/main" id="{23BCBB21-1DE2-0500-379A-70839A030E4F}"/>
              </a:ext>
            </a:extLst>
          </p:cNvPr>
          <p:cNvSpPr/>
          <p:nvPr/>
        </p:nvSpPr>
        <p:spPr>
          <a:xfrm>
            <a:off x="4185021" y="2752330"/>
            <a:ext cx="3473321" cy="2898206"/>
          </a:xfrm>
          <a:prstGeom prst="round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12% reduction </a:t>
            </a:r>
            <a:r>
              <a:rPr lang="en-US" altLang="zh-CN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helpdesk workload</a:t>
            </a:r>
            <a:endParaRPr lang="zh-CN" altLang="en-US" sz="4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矩形: 圆角 4">
            <a:extLst>
              <a:ext uri="{FF2B5EF4-FFF2-40B4-BE49-F238E27FC236}">
                <a16:creationId xmlns:a16="http://schemas.microsoft.com/office/drawing/2014/main" id="{6647DFAD-9015-A74D-4A53-DF1DA0471685}"/>
              </a:ext>
            </a:extLst>
          </p:cNvPr>
          <p:cNvSpPr/>
          <p:nvPr/>
        </p:nvSpPr>
        <p:spPr>
          <a:xfrm>
            <a:off x="7889770" y="2722908"/>
            <a:ext cx="3473321" cy="2898206"/>
          </a:xfrm>
          <a:prstGeom prst="round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90% reduction </a:t>
            </a:r>
            <a:r>
              <a:rPr lang="en-US" altLang="zh-CN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cost</a:t>
            </a:r>
            <a:endParaRPr lang="zh-CN" altLang="en-US" sz="4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54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1DC788-FC01-AD86-7C6D-F46E9E20F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CCCB6D-5162-4AAE-A5E3-3AC55410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CD8C04-CC7B-40EF-82EB-E9821F79B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70" y="2458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7A526B-99EF-F75F-D96C-571B459A4A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7065" r="21468" b="-1"/>
          <a:stretch>
            <a:fillRect/>
          </a:stretch>
        </p:blipFill>
        <p:spPr>
          <a:xfrm>
            <a:off x="-170" y="10"/>
            <a:ext cx="8450317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DEE744-5308-8CE3-3CEE-188DA11AF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4620584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Case Study </a:t>
            </a:r>
            <a:r>
              <a:rPr lang="en-US" dirty="0">
                <a:solidFill>
                  <a:srgbClr val="FF0000"/>
                </a:solidFill>
              </a:rPr>
              <a:t>5</a:t>
            </a:r>
            <a:br>
              <a:rPr lang="en-US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</a:b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POMDPs for Testing Policy Design for COVID-19</a:t>
            </a:r>
          </a:p>
        </p:txBody>
      </p:sp>
      <p:pic>
        <p:nvPicPr>
          <p:cNvPr id="5" name="Picture 4" descr="A person wearing a protective suit and gloves&#10;&#10;Description automatically generated">
            <a:extLst>
              <a:ext uri="{FF2B5EF4-FFF2-40B4-BE49-F238E27FC236}">
                <a16:creationId xmlns:a16="http://schemas.microsoft.com/office/drawing/2014/main" id="{A97DDC93-33BC-BA59-605A-F12F9A160E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90"/>
          <a:stretch>
            <a:fillRect/>
          </a:stretch>
        </p:blipFill>
        <p:spPr>
          <a:xfrm>
            <a:off x="6225997" y="-2458"/>
            <a:ext cx="5962785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B6A710-CE94-5CD1-FC13-7301343D1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FCC9D861-A6A3-4258-9BFC-0B7110733FA4}" type="slidenum">
              <a:rPr kumimoji="0" lang="en-US" altLang="zh-CN" b="0" i="0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zh-CN" b="0" i="0" u="none" strike="noStrike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1428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4619EF-D256-25E5-AECE-EB77E4E98D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7B2570-777A-746E-FE0B-16135DD5D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95782" cy="1325563"/>
          </a:xfrm>
        </p:spPr>
        <p:txBody>
          <a:bodyPr>
            <a:normAutofit/>
          </a:bodyPr>
          <a:lstStyle/>
          <a:p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Case Study 5: Description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17" name="内容占位符 16">
            <a:extLst>
              <a:ext uri="{FF2B5EF4-FFF2-40B4-BE49-F238E27FC236}">
                <a16:creationId xmlns:a16="http://schemas.microsoft.com/office/drawing/2014/main" id="{424BF565-F099-1BC3-00AF-1E475B523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71600"/>
            <a:ext cx="11081657" cy="54864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NGO Collaborator:</a:t>
            </a:r>
          </a:p>
          <a:p>
            <a:pPr lvl="1">
              <a:lnSpc>
                <a:spcPct val="150000"/>
              </a:lnSpc>
            </a:pPr>
            <a:r>
              <a:rPr lang="en-US" altLang="zh-CN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was the problem?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COVID-19 was in full flow </a:t>
            </a:r>
          </a:p>
          <a:p>
            <a:pPr lvl="2">
              <a:lnSpc>
                <a:spcPct val="15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Should Penn State open in-person for the Fall 2020 semester?</a:t>
            </a:r>
          </a:p>
          <a:p>
            <a:pPr lvl="2">
              <a:lnSpc>
                <a:spcPct val="15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If so, how many COVID tests need to be procured, and how should they be allocated?</a:t>
            </a:r>
          </a:p>
          <a:p>
            <a:pPr lvl="2">
              <a:lnSpc>
                <a:spcPct val="15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They were leaning towards a static solution: </a:t>
            </a:r>
          </a:p>
          <a:p>
            <a:pPr lvl="3">
              <a:lnSpc>
                <a:spcPct val="150000"/>
              </a:lnSpc>
            </a:pP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1200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daily tests for in-hospital testing</a:t>
            </a:r>
          </a:p>
          <a:p>
            <a:pPr lvl="3">
              <a:lnSpc>
                <a:spcPct val="150000"/>
              </a:lnSpc>
            </a:pP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880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daily tests (1% of student population) for random asymptomatic testing</a:t>
            </a:r>
          </a:p>
          <a:p>
            <a:pPr lvl="1">
              <a:lnSpc>
                <a:spcPct val="150000"/>
              </a:lnSpc>
            </a:pPr>
            <a:r>
              <a:rPr lang="en-US" altLang="zh-CN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 they need help with?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Can AI be used to develop a better testing policy</a:t>
            </a:r>
          </a:p>
          <a:p>
            <a:pPr lvl="1">
              <a:lnSpc>
                <a:spcPct val="150000"/>
              </a:lnSpc>
            </a:pPr>
            <a:r>
              <a:rPr lang="en-US" altLang="zh-CN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did we help?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DOCTOR: A POMDP solver that generated an optimal adaptive testing policy for determining how should next week’s tests be allocated (dependent on history) 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3A658E20-6D20-A3FC-34C8-B3AE1A5DF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9D861-A6A3-4258-9BFC-0B7110733FA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923C520-D839-F91C-476A-8FC4EE84AA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791" y="1266858"/>
            <a:ext cx="2480188" cy="84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449788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0E805-8970-27D8-0CD7-DD409751C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 5: Key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FA03C6-34E1-FD35-2770-4A12DA577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9D861-A6A3-4258-9BFC-0B7110733FA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CA2C0C-D880-7048-B12B-D69C8C3F974C}"/>
              </a:ext>
            </a:extLst>
          </p:cNvPr>
          <p:cNvSpPr txBox="1"/>
          <p:nvPr/>
        </p:nvSpPr>
        <p:spPr>
          <a:xfrm>
            <a:off x="34490" y="4951055"/>
            <a:ext cx="6096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Flow Dynamics of SEIR Based Transition Model of DOCTOR’s POMDP</a:t>
            </a:r>
          </a:p>
          <a:p>
            <a:pPr algn="ctr"/>
            <a:r>
              <a:rPr lang="en-US" sz="2400" dirty="0"/>
              <a:t>(</a:t>
            </a:r>
            <a:r>
              <a:rPr lang="en-US" sz="2400" dirty="0">
                <a:solidFill>
                  <a:schemeClr val="accent2"/>
                </a:solidFill>
              </a:rPr>
              <a:t>AAMAS 2021</a:t>
            </a:r>
            <a:r>
              <a:rPr lang="en-US" sz="2400" dirty="0"/>
              <a:t>)</a:t>
            </a:r>
          </a:p>
          <a:p>
            <a:pPr algn="ctr"/>
            <a:endParaRPr lang="en-US" dirty="0"/>
          </a:p>
        </p:txBody>
      </p:sp>
      <p:pic>
        <p:nvPicPr>
          <p:cNvPr id="15" name="Content Placeholder 14" descr="A diagram of a diagram&#10;&#10;Description automatically generated">
            <a:extLst>
              <a:ext uri="{FF2B5EF4-FFF2-40B4-BE49-F238E27FC236}">
                <a16:creationId xmlns:a16="http://schemas.microsoft.com/office/drawing/2014/main" id="{8C83E893-62FB-A728-CA77-B2E010642A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46" y="2118973"/>
            <a:ext cx="5597108" cy="2421192"/>
          </a:xfrm>
        </p:spPr>
      </p:pic>
      <p:pic>
        <p:nvPicPr>
          <p:cNvPr id="20" name="Picture 19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11A268F9-D479-BD15-BEB3-5ECD787146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426" y="1463309"/>
            <a:ext cx="5528128" cy="348774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D4F7EEB-F55A-AD9B-A53E-A6A39195DDCA}"/>
              </a:ext>
            </a:extLst>
          </p:cNvPr>
          <p:cNvSpPr txBox="1"/>
          <p:nvPr/>
        </p:nvSpPr>
        <p:spPr>
          <a:xfrm>
            <a:off x="6892490" y="4951055"/>
            <a:ext cx="4572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DOCTOR resulted in </a:t>
            </a:r>
            <a:r>
              <a:rPr lang="en-US" sz="2400" dirty="0">
                <a:solidFill>
                  <a:schemeClr val="accent2"/>
                </a:solidFill>
              </a:rPr>
              <a:t>30% fewer infections</a:t>
            </a:r>
            <a:r>
              <a:rPr lang="en-US" sz="2400" dirty="0"/>
              <a:t> as compared to Penn State’s strategy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956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5B62F8-14A9-76D0-044F-136803B4D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CCCB6D-5162-4AAE-A5E3-3AC55410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BCD8C04-CC7B-40EF-82EB-E9821F79B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70" y="2458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08773D40-B127-CECD-4360-CFE513D0E6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0" r="32490"/>
          <a:stretch>
            <a:fillRect/>
          </a:stretch>
        </p:blipFill>
        <p:spPr>
          <a:xfrm>
            <a:off x="-170" y="10"/>
            <a:ext cx="8450317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6AC801-1C8A-4386-E223-366916D5E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4620584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Case Study 1</a:t>
            </a:r>
            <a:br>
              <a:rPr lang="en-US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</a:b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AI for HIV Prevention</a:t>
            </a:r>
          </a:p>
        </p:txBody>
      </p:sp>
      <p:pic>
        <p:nvPicPr>
          <p:cNvPr id="4" name="Picture 3" descr="A map of the world&#10;&#10;AI-generated content may be incorrect.">
            <a:extLst>
              <a:ext uri="{FF2B5EF4-FFF2-40B4-BE49-F238E27FC236}">
                <a16:creationId xmlns:a16="http://schemas.microsoft.com/office/drawing/2014/main" id="{67B4E73E-F5F0-E84E-A876-CFB064C384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25" r="32145" b="-1"/>
          <a:stretch>
            <a:fillRect/>
          </a:stretch>
        </p:blipFill>
        <p:spPr>
          <a:xfrm>
            <a:off x="6225997" y="-2458"/>
            <a:ext cx="5962785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7E4380-8914-9FE4-5D42-96D493385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CC9D861-A6A3-4258-9BFC-0B7110733FA4}" type="slidenum">
              <a:rPr lang="en-US" altLang="zh-CN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88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19157135-7865-8C5E-4F8A-4D29F940CA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872" b="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FC0452-3D30-91EB-1DF4-39BBD025C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CC9D861-A6A3-4258-9BFC-0B7110733FA4}" type="slidenum">
              <a:rPr lang="en-US" altLang="zh-CN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30</a:t>
            </a:fld>
            <a:endParaRPr lang="en-US" altLang="zh-CN">
              <a:solidFill>
                <a:srgbClr val="FFFFFF"/>
              </a:solidFill>
            </a:endParaRPr>
          </a:p>
        </p:txBody>
      </p:sp>
      <p:pic>
        <p:nvPicPr>
          <p:cNvPr id="14" name="Picture 13" descr="A red number on a white surface&#10;&#10;AI-generated content may be incorrect.">
            <a:extLst>
              <a:ext uri="{FF2B5EF4-FFF2-40B4-BE49-F238E27FC236}">
                <a16:creationId xmlns:a16="http://schemas.microsoft.com/office/drawing/2014/main" id="{8DF62310-FA06-D05F-D858-B31F7D2F6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2779" y="1743223"/>
            <a:ext cx="1460500" cy="4795689"/>
          </a:xfrm>
          <a:prstGeom prst="rect">
            <a:avLst/>
          </a:prstGeom>
        </p:spPr>
      </p:pic>
      <p:pic>
        <p:nvPicPr>
          <p:cNvPr id="15" name="Picture 14" descr="A logo with black text&#10;&#10;Description automatically generated">
            <a:extLst>
              <a:ext uri="{FF2B5EF4-FFF2-40B4-BE49-F238E27FC236}">
                <a16:creationId xmlns:a16="http://schemas.microsoft.com/office/drawing/2014/main" id="{6E4EABC0-5AEE-1901-258B-4062F805A6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273" y="2006600"/>
            <a:ext cx="1422400" cy="1422400"/>
          </a:xfrm>
          <a:prstGeom prst="rect">
            <a:avLst/>
          </a:prstGeom>
        </p:spPr>
      </p:pic>
      <p:pic>
        <p:nvPicPr>
          <p:cNvPr id="19" name="Picture 18" descr="A purple and brown text&#10;&#10;Description automatically generated">
            <a:extLst>
              <a:ext uri="{FF2B5EF4-FFF2-40B4-BE49-F238E27FC236}">
                <a16:creationId xmlns:a16="http://schemas.microsoft.com/office/drawing/2014/main" id="{1AEB8B44-945E-501B-4F94-B178E2AC6C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056" y="2252975"/>
            <a:ext cx="2869342" cy="925841"/>
          </a:xfrm>
          <a:prstGeom prst="rect">
            <a:avLst/>
          </a:prstGeom>
        </p:spPr>
      </p:pic>
      <p:pic>
        <p:nvPicPr>
          <p:cNvPr id="20" name="Picture 19" descr="A purple and brown text&#10;&#10;Description automatically generated">
            <a:extLst>
              <a:ext uri="{FF2B5EF4-FFF2-40B4-BE49-F238E27FC236}">
                <a16:creationId xmlns:a16="http://schemas.microsoft.com/office/drawing/2014/main" id="{880FF5B9-F3DA-F1BD-3349-FB938E1B85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056" y="3779878"/>
            <a:ext cx="2869342" cy="925841"/>
          </a:xfrm>
          <a:prstGeom prst="rect">
            <a:avLst/>
          </a:prstGeom>
        </p:spPr>
      </p:pic>
      <p:pic>
        <p:nvPicPr>
          <p:cNvPr id="22" name="Picture 21" descr="A purple and brown text&#10;&#10;Description automatically generated">
            <a:extLst>
              <a:ext uri="{FF2B5EF4-FFF2-40B4-BE49-F238E27FC236}">
                <a16:creationId xmlns:a16="http://schemas.microsoft.com/office/drawing/2014/main" id="{5AF77A53-BCCC-AE9A-3ACF-E68863E63D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056" y="5400976"/>
            <a:ext cx="2869342" cy="925841"/>
          </a:xfrm>
          <a:prstGeom prst="rect">
            <a:avLst/>
          </a:prstGeom>
        </p:spPr>
      </p:pic>
      <p:pic>
        <p:nvPicPr>
          <p:cNvPr id="23" name="Picture 22" descr="A logo with black text&#10;&#10;Description automatically generated">
            <a:extLst>
              <a:ext uri="{FF2B5EF4-FFF2-40B4-BE49-F238E27FC236}">
                <a16:creationId xmlns:a16="http://schemas.microsoft.com/office/drawing/2014/main" id="{47704C77-104D-2487-F7BB-1FEEC15543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273" y="3531598"/>
            <a:ext cx="14224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2956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93584-DBEB-2A21-911B-3B1949D1E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Deployment in AI4SG (</a:t>
            </a:r>
            <a:r>
              <a:rPr lang="en-US" dirty="0">
                <a:solidFill>
                  <a:schemeClr val="accent2"/>
                </a:solidFill>
              </a:rPr>
              <a:t>for HIV Prevention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3A87F2-130C-AA7D-F41D-A2E55706C6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78375"/>
          </a:xfrm>
        </p:spPr>
        <p:txBody>
          <a:bodyPr/>
          <a:lstStyle/>
          <a:p>
            <a:r>
              <a:rPr lang="en-US" dirty="0"/>
              <a:t>What do successful deployments look like in AI for Social Good?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have they looked like in HIV prevention projects?</a:t>
            </a:r>
          </a:p>
          <a:p>
            <a:pPr lvl="1"/>
            <a:r>
              <a:rPr lang="en-US" dirty="0"/>
              <a:t>Algorithm development</a:t>
            </a:r>
          </a:p>
          <a:p>
            <a:pPr lvl="1"/>
            <a:r>
              <a:rPr lang="en-US" dirty="0"/>
              <a:t>Several pilot studies with homeless youth</a:t>
            </a:r>
          </a:p>
          <a:p>
            <a:pPr lvl="1"/>
            <a:r>
              <a:rPr lang="en-US" dirty="0"/>
              <a:t>One large multi-year clinical trial with homeless youth (ended in 2021)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No one is using it at the moment </a:t>
            </a:r>
            <a:r>
              <a:rPr lang="en-US" dirty="0">
                <a:solidFill>
                  <a:schemeClr val="accent2"/>
                </a:solidFill>
                <a:sym typeface="Wingdings" pitchFamily="2" charset="2"/>
              </a:rPr>
              <a:t></a:t>
            </a:r>
            <a:endParaRPr lang="en-US" dirty="0">
              <a:solidFill>
                <a:schemeClr val="accent2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316A98-38F8-AFBF-874A-3E5AE6D1D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D861-A6A3-4258-9BFC-0B7110733FA4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64922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0B6F74-2DDD-75CE-7A48-9BD813903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AD889-48BE-C8E8-8390-14AF7B8D4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Deployment in AI4SG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158C72-CE57-3320-A78B-F930EE9F1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D861-A6A3-4258-9BFC-0B7110733FA4}" type="slidenum">
              <a:rPr lang="zh-CN" altLang="en-US" smtClean="0"/>
              <a:t>32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A1B6D3-1CDF-01E0-12ED-9184D1E45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305" y="1819782"/>
            <a:ext cx="2288327" cy="15227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1CA8E7-87A7-A782-3BD0-D392B67DEFD3}"/>
              </a:ext>
            </a:extLst>
          </p:cNvPr>
          <p:cNvSpPr txBox="1"/>
          <p:nvPr/>
        </p:nvSpPr>
        <p:spPr>
          <a:xfrm>
            <a:off x="859377" y="1332436"/>
            <a:ext cx="2488182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AI for Substance Abuse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8CFD00-E7DE-6D17-5E31-AE2ECECEFA09}"/>
              </a:ext>
            </a:extLst>
          </p:cNvPr>
          <p:cNvSpPr txBox="1"/>
          <p:nvPr/>
        </p:nvSpPr>
        <p:spPr>
          <a:xfrm>
            <a:off x="383285" y="3460543"/>
            <a:ext cx="3440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	</a:t>
            </a:r>
            <a:r>
              <a:rPr lang="en-US" dirty="0">
                <a:solidFill>
                  <a:srgbClr val="FF0000"/>
                </a:solidFill>
              </a:rPr>
              <a:t>Cause of Failure</a:t>
            </a:r>
          </a:p>
          <a:p>
            <a:r>
              <a:rPr lang="en-US" dirty="0"/>
              <a:t>No Buy-in from NGO Leadership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D80716-C66B-4D46-B0CB-E466C1B01469}"/>
              </a:ext>
            </a:extLst>
          </p:cNvPr>
          <p:cNvSpPr txBox="1"/>
          <p:nvPr/>
        </p:nvSpPr>
        <p:spPr>
          <a:xfrm>
            <a:off x="4523041" y="1332436"/>
            <a:ext cx="2709661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AI for Suicide Prevention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641C47-5EC9-A5A1-033E-522DCB38CAF2}"/>
              </a:ext>
            </a:extLst>
          </p:cNvPr>
          <p:cNvSpPr txBox="1"/>
          <p:nvPr/>
        </p:nvSpPr>
        <p:spPr>
          <a:xfrm>
            <a:off x="4220078" y="3460542"/>
            <a:ext cx="3227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Cause of Failure</a:t>
            </a:r>
          </a:p>
          <a:p>
            <a:pPr algn="ctr"/>
            <a:r>
              <a:rPr lang="en-US" dirty="0"/>
              <a:t>Dynamic &amp; Divergent Priorities</a:t>
            </a:r>
          </a:p>
        </p:txBody>
      </p:sp>
      <p:pic>
        <p:nvPicPr>
          <p:cNvPr id="14" name="Picture 13" descr="A person sitting on the ground&#10;&#10;Description automatically generated">
            <a:extLst>
              <a:ext uri="{FF2B5EF4-FFF2-40B4-BE49-F238E27FC236}">
                <a16:creationId xmlns:a16="http://schemas.microsoft.com/office/drawing/2014/main" id="{2C67FAFC-9CF8-D258-7BA3-E04A89D520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7" r="2" b="27603"/>
          <a:stretch/>
        </p:blipFill>
        <p:spPr>
          <a:xfrm>
            <a:off x="4523042" y="1819782"/>
            <a:ext cx="2709661" cy="152274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7414E31-D15B-AF15-2616-22E3C5A67581}"/>
              </a:ext>
            </a:extLst>
          </p:cNvPr>
          <p:cNvSpPr txBox="1"/>
          <p:nvPr/>
        </p:nvSpPr>
        <p:spPr>
          <a:xfrm>
            <a:off x="8408184" y="1333007"/>
            <a:ext cx="2709661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AI for POMDP Testing</a:t>
            </a:r>
          </a:p>
        </p:txBody>
      </p:sp>
      <p:pic>
        <p:nvPicPr>
          <p:cNvPr id="19" name="Picture 18" descr="A close-up of a virus&#10;&#10;AI-generated content may be incorrect.">
            <a:extLst>
              <a:ext uri="{FF2B5EF4-FFF2-40B4-BE49-F238E27FC236}">
                <a16:creationId xmlns:a16="http://schemas.microsoft.com/office/drawing/2014/main" id="{BFA8B7DA-CC03-C9C0-91F4-3C884F9806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8112" y="1808702"/>
            <a:ext cx="2538386" cy="153439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AF6A2B9-EF7E-1F09-5124-804E0BA27B00}"/>
              </a:ext>
            </a:extLst>
          </p:cNvPr>
          <p:cNvSpPr txBox="1"/>
          <p:nvPr/>
        </p:nvSpPr>
        <p:spPr>
          <a:xfrm>
            <a:off x="8738535" y="3449463"/>
            <a:ext cx="20489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Cause of Failure</a:t>
            </a:r>
          </a:p>
          <a:p>
            <a:pPr algn="ctr"/>
            <a:r>
              <a:rPr lang="en-US" dirty="0"/>
              <a:t>Territorial Disputes</a:t>
            </a:r>
          </a:p>
        </p:txBody>
      </p:sp>
      <p:pic>
        <p:nvPicPr>
          <p:cNvPr id="10" name="Picture 9" descr="A red rectangular stamp with text&#10;&#10;AI-generated content may be incorrect.">
            <a:extLst>
              <a:ext uri="{FF2B5EF4-FFF2-40B4-BE49-F238E27FC236}">
                <a16:creationId xmlns:a16="http://schemas.microsoft.com/office/drawing/2014/main" id="{268D4FAF-D294-C6C1-1B0E-8477222C95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739" y="1920154"/>
            <a:ext cx="1469275" cy="979517"/>
          </a:xfrm>
          <a:prstGeom prst="rect">
            <a:avLst/>
          </a:prstGeom>
        </p:spPr>
      </p:pic>
      <p:pic>
        <p:nvPicPr>
          <p:cNvPr id="11" name="Picture 10" descr="A red rectangular stamp with text&#10;&#10;AI-generated content may be incorrect.">
            <a:extLst>
              <a:ext uri="{FF2B5EF4-FFF2-40B4-BE49-F238E27FC236}">
                <a16:creationId xmlns:a16="http://schemas.microsoft.com/office/drawing/2014/main" id="{A2FF1B66-96F8-BF23-6337-F26519313F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3650" y="1873253"/>
            <a:ext cx="1469275" cy="979517"/>
          </a:xfrm>
          <a:prstGeom prst="rect">
            <a:avLst/>
          </a:prstGeom>
        </p:spPr>
      </p:pic>
      <p:pic>
        <p:nvPicPr>
          <p:cNvPr id="16" name="Picture 15" descr="A red rectangular stamp with text&#10;&#10;AI-generated content may be incorrect.">
            <a:extLst>
              <a:ext uri="{FF2B5EF4-FFF2-40B4-BE49-F238E27FC236}">
                <a16:creationId xmlns:a16="http://schemas.microsoft.com/office/drawing/2014/main" id="{A7461F72-3C74-683B-2B1F-420AC60174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3546" y="1853099"/>
            <a:ext cx="1469275" cy="97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2988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8136BF-33E8-8717-CA49-C9B852D62A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01CCE-39E6-DBF0-CFC2-007151958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Deployment in AI4SG (</a:t>
            </a:r>
            <a:r>
              <a:rPr lang="en-US" dirty="0">
                <a:solidFill>
                  <a:schemeClr val="accent2"/>
                </a:solidFill>
              </a:rPr>
              <a:t>in other domains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F73098-FA3F-8DAF-FDF8-48767C910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D861-A6A3-4258-9BFC-0B7110733FA4}" type="slidenum">
              <a:rPr lang="zh-CN" altLang="en-US" smtClean="0"/>
              <a:t>33</a:t>
            </a:fld>
            <a:endParaRPr lang="zh-CN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E9D264-C6BC-F0F8-E4E7-607DB3F11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305" y="1819782"/>
            <a:ext cx="2288327" cy="15227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3B16E3-93DF-9CE8-E98A-BE79765D9878}"/>
              </a:ext>
            </a:extLst>
          </p:cNvPr>
          <p:cNvSpPr txBox="1"/>
          <p:nvPr/>
        </p:nvSpPr>
        <p:spPr>
          <a:xfrm>
            <a:off x="859377" y="1332436"/>
            <a:ext cx="2488182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AI for Substance Abuse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35166E-4283-FCF7-938D-4880E9D1941A}"/>
              </a:ext>
            </a:extLst>
          </p:cNvPr>
          <p:cNvSpPr txBox="1"/>
          <p:nvPr/>
        </p:nvSpPr>
        <p:spPr>
          <a:xfrm>
            <a:off x="383285" y="3460543"/>
            <a:ext cx="3440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	</a:t>
            </a:r>
            <a:r>
              <a:rPr lang="en-US" dirty="0">
                <a:solidFill>
                  <a:srgbClr val="FF0000"/>
                </a:solidFill>
              </a:rPr>
              <a:t>Cause of Failure</a:t>
            </a:r>
          </a:p>
          <a:p>
            <a:r>
              <a:rPr lang="en-US" dirty="0"/>
              <a:t>No Buy-in from NGO Leadership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1D425B-6508-0DF0-59EF-109306D91F8F}"/>
              </a:ext>
            </a:extLst>
          </p:cNvPr>
          <p:cNvSpPr txBox="1"/>
          <p:nvPr/>
        </p:nvSpPr>
        <p:spPr>
          <a:xfrm>
            <a:off x="4523041" y="1332436"/>
            <a:ext cx="2709661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AI for Suicide Prevention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5347F8-4D0D-D08E-081A-F2E09AE58108}"/>
              </a:ext>
            </a:extLst>
          </p:cNvPr>
          <p:cNvSpPr txBox="1"/>
          <p:nvPr/>
        </p:nvSpPr>
        <p:spPr>
          <a:xfrm>
            <a:off x="4220078" y="3460542"/>
            <a:ext cx="3227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Cause of Failure</a:t>
            </a:r>
          </a:p>
          <a:p>
            <a:pPr algn="ctr"/>
            <a:r>
              <a:rPr lang="en-US" dirty="0"/>
              <a:t>Dynamic &amp; Divergent Priorities</a:t>
            </a:r>
          </a:p>
        </p:txBody>
      </p:sp>
      <p:pic>
        <p:nvPicPr>
          <p:cNvPr id="14" name="Picture 13" descr="A person sitting on the ground&#10;&#10;Description automatically generated">
            <a:extLst>
              <a:ext uri="{FF2B5EF4-FFF2-40B4-BE49-F238E27FC236}">
                <a16:creationId xmlns:a16="http://schemas.microsoft.com/office/drawing/2014/main" id="{310EB1AA-E7F7-6637-3A53-7A80DAE78E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7" r="2" b="27603"/>
          <a:stretch/>
        </p:blipFill>
        <p:spPr>
          <a:xfrm>
            <a:off x="4523042" y="1819782"/>
            <a:ext cx="2709661" cy="152274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41ECADB-9067-AF6D-4729-40635A36574A}"/>
              </a:ext>
            </a:extLst>
          </p:cNvPr>
          <p:cNvSpPr txBox="1"/>
          <p:nvPr/>
        </p:nvSpPr>
        <p:spPr>
          <a:xfrm>
            <a:off x="8408184" y="1333007"/>
            <a:ext cx="2709661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AI for POMDP Testing</a:t>
            </a:r>
          </a:p>
        </p:txBody>
      </p:sp>
      <p:pic>
        <p:nvPicPr>
          <p:cNvPr id="19" name="Picture 18" descr="A close-up of a virus&#10;&#10;AI-generated content may be incorrect.">
            <a:extLst>
              <a:ext uri="{FF2B5EF4-FFF2-40B4-BE49-F238E27FC236}">
                <a16:creationId xmlns:a16="http://schemas.microsoft.com/office/drawing/2014/main" id="{1DFEE7D6-121C-B539-4AC6-3C0A527C06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8112" y="1808702"/>
            <a:ext cx="2538386" cy="153439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B0B7437-554C-A015-2FB6-D25C63FF7244}"/>
              </a:ext>
            </a:extLst>
          </p:cNvPr>
          <p:cNvSpPr txBox="1"/>
          <p:nvPr/>
        </p:nvSpPr>
        <p:spPr>
          <a:xfrm>
            <a:off x="8738535" y="3449463"/>
            <a:ext cx="20489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Cause of Failure</a:t>
            </a:r>
          </a:p>
          <a:p>
            <a:pPr algn="ctr"/>
            <a:r>
              <a:rPr lang="en-US" dirty="0"/>
              <a:t>Territorial Disputes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D6FEAAE-6B8C-D737-4630-B2876DA00B68}"/>
              </a:ext>
            </a:extLst>
          </p:cNvPr>
          <p:cNvSpPr txBox="1"/>
          <p:nvPr/>
        </p:nvSpPr>
        <p:spPr>
          <a:xfrm>
            <a:off x="1436618" y="4200674"/>
            <a:ext cx="4774064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AI for Prevention of Online Child Sexual Abuse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2AFBFBD-A622-C35F-980B-592DE406D6DB}"/>
              </a:ext>
            </a:extLst>
          </p:cNvPr>
          <p:cNvSpPr txBox="1"/>
          <p:nvPr/>
        </p:nvSpPr>
        <p:spPr>
          <a:xfrm>
            <a:off x="2085374" y="6234980"/>
            <a:ext cx="28632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Cause of Failure</a:t>
            </a:r>
          </a:p>
          <a:p>
            <a:pPr algn="ctr"/>
            <a:r>
              <a:rPr lang="en-US" dirty="0"/>
              <a:t>Improper Perceptions of AI</a:t>
            </a:r>
          </a:p>
        </p:txBody>
      </p:sp>
      <p:pic>
        <p:nvPicPr>
          <p:cNvPr id="8" name="Picture 7" descr="A person sitting in a chair using a computer&#10;&#10;AI-generated content may be incorrect.">
            <a:extLst>
              <a:ext uri="{FF2B5EF4-FFF2-40B4-BE49-F238E27FC236}">
                <a16:creationId xmlns:a16="http://schemas.microsoft.com/office/drawing/2014/main" id="{AF761E7F-D437-5DFB-D5AF-4A386D6E9C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0387" y="4663809"/>
            <a:ext cx="2356756" cy="1571171"/>
          </a:xfrm>
          <a:prstGeom prst="rect">
            <a:avLst/>
          </a:prstGeom>
        </p:spPr>
      </p:pic>
      <p:pic>
        <p:nvPicPr>
          <p:cNvPr id="10" name="Picture 9" descr="A red rectangular stamp with text&#10;&#10;AI-generated content may be incorrect.">
            <a:extLst>
              <a:ext uri="{FF2B5EF4-FFF2-40B4-BE49-F238E27FC236}">
                <a16:creationId xmlns:a16="http://schemas.microsoft.com/office/drawing/2014/main" id="{BECDCD05-287F-0631-BCFE-15B88ED805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739" y="1920154"/>
            <a:ext cx="1469275" cy="979517"/>
          </a:xfrm>
          <a:prstGeom prst="rect">
            <a:avLst/>
          </a:prstGeom>
        </p:spPr>
      </p:pic>
      <p:pic>
        <p:nvPicPr>
          <p:cNvPr id="11" name="Picture 10" descr="A red rectangular stamp with text&#10;&#10;AI-generated content may be incorrect.">
            <a:extLst>
              <a:ext uri="{FF2B5EF4-FFF2-40B4-BE49-F238E27FC236}">
                <a16:creationId xmlns:a16="http://schemas.microsoft.com/office/drawing/2014/main" id="{B7B84477-16AA-877E-46AA-DB63BFF40E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3650" y="1873253"/>
            <a:ext cx="1469275" cy="979517"/>
          </a:xfrm>
          <a:prstGeom prst="rect">
            <a:avLst/>
          </a:prstGeom>
        </p:spPr>
      </p:pic>
      <p:pic>
        <p:nvPicPr>
          <p:cNvPr id="16" name="Picture 15" descr="A red rectangular stamp with text&#10;&#10;AI-generated content may be incorrect.">
            <a:extLst>
              <a:ext uri="{FF2B5EF4-FFF2-40B4-BE49-F238E27FC236}">
                <a16:creationId xmlns:a16="http://schemas.microsoft.com/office/drawing/2014/main" id="{0BB9E89D-1FBD-72C2-2182-D71DA6C7C1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3546" y="1853099"/>
            <a:ext cx="1469275" cy="979517"/>
          </a:xfrm>
          <a:prstGeom prst="rect">
            <a:avLst/>
          </a:prstGeom>
        </p:spPr>
      </p:pic>
      <p:pic>
        <p:nvPicPr>
          <p:cNvPr id="21" name="Picture 20" descr="A red and white rectangular stamp with text&#10;&#10;AI-generated content may be incorrect.">
            <a:extLst>
              <a:ext uri="{FF2B5EF4-FFF2-40B4-BE49-F238E27FC236}">
                <a16:creationId xmlns:a16="http://schemas.microsoft.com/office/drawing/2014/main" id="{AF163EA0-FDFD-631D-3031-ABA9A1D1FA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6618" y="4714647"/>
            <a:ext cx="1585802" cy="10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2992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6CC294-BBEA-1242-5802-92A5A7E84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DE483-78C7-9F1C-397D-31E422036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Deployment in AI4SG (</a:t>
            </a:r>
            <a:r>
              <a:rPr lang="en-US" dirty="0">
                <a:solidFill>
                  <a:schemeClr val="accent2"/>
                </a:solidFill>
              </a:rPr>
              <a:t>in other domains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EE5121-3421-B7AC-18EC-43AB82EB4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D861-A6A3-4258-9BFC-0B7110733FA4}" type="slidenum">
              <a:rPr lang="zh-CN" altLang="en-US" smtClean="0"/>
              <a:t>34</a:t>
            </a:fld>
            <a:endParaRPr lang="zh-CN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C16E57-9CEA-0B5D-FC17-6EDF3AC88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305" y="1819782"/>
            <a:ext cx="2288327" cy="15227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10EC4E-8B71-CD1B-EE6B-1990606F8F73}"/>
              </a:ext>
            </a:extLst>
          </p:cNvPr>
          <p:cNvSpPr txBox="1"/>
          <p:nvPr/>
        </p:nvSpPr>
        <p:spPr>
          <a:xfrm>
            <a:off x="859377" y="1332436"/>
            <a:ext cx="2488182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AI for Substance Abuse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7A1D48-3C7F-64D1-4ED7-176B71E7CE6D}"/>
              </a:ext>
            </a:extLst>
          </p:cNvPr>
          <p:cNvSpPr txBox="1"/>
          <p:nvPr/>
        </p:nvSpPr>
        <p:spPr>
          <a:xfrm>
            <a:off x="383285" y="3460543"/>
            <a:ext cx="3440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	</a:t>
            </a:r>
            <a:r>
              <a:rPr lang="en-US" dirty="0">
                <a:solidFill>
                  <a:srgbClr val="FF0000"/>
                </a:solidFill>
              </a:rPr>
              <a:t>Cause of Failure</a:t>
            </a:r>
          </a:p>
          <a:p>
            <a:r>
              <a:rPr lang="en-US" dirty="0"/>
              <a:t>No Buy-in from NGO Leadership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49ED14-C583-DC52-48DE-8F4A0FD80DBC}"/>
              </a:ext>
            </a:extLst>
          </p:cNvPr>
          <p:cNvSpPr txBox="1"/>
          <p:nvPr/>
        </p:nvSpPr>
        <p:spPr>
          <a:xfrm>
            <a:off x="4523041" y="1332436"/>
            <a:ext cx="2709661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AI for Suicide Prevention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1673ED-E870-D2FA-E561-2C0CB844C940}"/>
              </a:ext>
            </a:extLst>
          </p:cNvPr>
          <p:cNvSpPr txBox="1"/>
          <p:nvPr/>
        </p:nvSpPr>
        <p:spPr>
          <a:xfrm>
            <a:off x="4220078" y="3460542"/>
            <a:ext cx="3227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Cause of Failure</a:t>
            </a:r>
          </a:p>
          <a:p>
            <a:pPr algn="ctr"/>
            <a:r>
              <a:rPr lang="en-US" dirty="0"/>
              <a:t>Dynamic &amp; Divergent Priorities</a:t>
            </a:r>
          </a:p>
        </p:txBody>
      </p:sp>
      <p:pic>
        <p:nvPicPr>
          <p:cNvPr id="14" name="Picture 13" descr="A person sitting on the ground&#10;&#10;Description automatically generated">
            <a:extLst>
              <a:ext uri="{FF2B5EF4-FFF2-40B4-BE49-F238E27FC236}">
                <a16:creationId xmlns:a16="http://schemas.microsoft.com/office/drawing/2014/main" id="{AA972D63-CC7B-AE50-E384-EFDB0D9C95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7" r="2" b="27603"/>
          <a:stretch/>
        </p:blipFill>
        <p:spPr>
          <a:xfrm>
            <a:off x="4523042" y="1819782"/>
            <a:ext cx="2709661" cy="152274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E670F42-7F74-4D62-4F8B-96D9F93F1368}"/>
              </a:ext>
            </a:extLst>
          </p:cNvPr>
          <p:cNvSpPr txBox="1"/>
          <p:nvPr/>
        </p:nvSpPr>
        <p:spPr>
          <a:xfrm>
            <a:off x="8408184" y="1333007"/>
            <a:ext cx="2709661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AI for POMDP Testing</a:t>
            </a:r>
          </a:p>
        </p:txBody>
      </p:sp>
      <p:pic>
        <p:nvPicPr>
          <p:cNvPr id="19" name="Picture 18" descr="A close-up of a virus&#10;&#10;AI-generated content may be incorrect.">
            <a:extLst>
              <a:ext uri="{FF2B5EF4-FFF2-40B4-BE49-F238E27FC236}">
                <a16:creationId xmlns:a16="http://schemas.microsoft.com/office/drawing/2014/main" id="{F6920665-D91D-0ADB-6CF5-F14094FB26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8112" y="1808702"/>
            <a:ext cx="2538386" cy="153439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56C6AB9-FE1F-E22F-E578-39CDABA24711}"/>
              </a:ext>
            </a:extLst>
          </p:cNvPr>
          <p:cNvSpPr txBox="1"/>
          <p:nvPr/>
        </p:nvSpPr>
        <p:spPr>
          <a:xfrm>
            <a:off x="8738535" y="3449463"/>
            <a:ext cx="20489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Cause of Failure</a:t>
            </a:r>
          </a:p>
          <a:p>
            <a:pPr algn="ctr"/>
            <a:r>
              <a:rPr lang="en-US" dirty="0"/>
              <a:t>Territorial Disputes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80C5B8E-DF8E-D1C2-BE38-262B157DC2C7}"/>
              </a:ext>
            </a:extLst>
          </p:cNvPr>
          <p:cNvSpPr txBox="1"/>
          <p:nvPr/>
        </p:nvSpPr>
        <p:spPr>
          <a:xfrm>
            <a:off x="1436618" y="4200674"/>
            <a:ext cx="4774064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AI for Prevention of Online Child Sexual Abuse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2AA3E03-0FF0-96C7-60DE-8E3CA3397D59}"/>
              </a:ext>
            </a:extLst>
          </p:cNvPr>
          <p:cNvSpPr txBox="1"/>
          <p:nvPr/>
        </p:nvSpPr>
        <p:spPr>
          <a:xfrm>
            <a:off x="2085374" y="6234980"/>
            <a:ext cx="28632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Cause of Failure</a:t>
            </a:r>
          </a:p>
          <a:p>
            <a:pPr algn="ctr"/>
            <a:r>
              <a:rPr lang="en-US" dirty="0"/>
              <a:t>Improper Perceptions of AI</a:t>
            </a:r>
          </a:p>
        </p:txBody>
      </p:sp>
      <p:pic>
        <p:nvPicPr>
          <p:cNvPr id="8" name="Picture 7" descr="A person sitting in a chair using a computer&#10;&#10;AI-generated content may be incorrect.">
            <a:extLst>
              <a:ext uri="{FF2B5EF4-FFF2-40B4-BE49-F238E27FC236}">
                <a16:creationId xmlns:a16="http://schemas.microsoft.com/office/drawing/2014/main" id="{3F602587-DC02-1EC0-BE3B-72DBC91FD3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0387" y="4663809"/>
            <a:ext cx="2356756" cy="1571171"/>
          </a:xfrm>
          <a:prstGeom prst="rect">
            <a:avLst/>
          </a:prstGeom>
        </p:spPr>
      </p:pic>
      <p:pic>
        <p:nvPicPr>
          <p:cNvPr id="10" name="Picture 9" descr="A red rectangular stamp with text&#10;&#10;AI-generated content may be incorrect.">
            <a:extLst>
              <a:ext uri="{FF2B5EF4-FFF2-40B4-BE49-F238E27FC236}">
                <a16:creationId xmlns:a16="http://schemas.microsoft.com/office/drawing/2014/main" id="{AECFBE75-AE28-2978-F8D2-B5D96E7643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739" y="1920154"/>
            <a:ext cx="1469275" cy="979517"/>
          </a:xfrm>
          <a:prstGeom prst="rect">
            <a:avLst/>
          </a:prstGeom>
        </p:spPr>
      </p:pic>
      <p:pic>
        <p:nvPicPr>
          <p:cNvPr id="11" name="Picture 10" descr="A red rectangular stamp with text&#10;&#10;AI-generated content may be incorrect.">
            <a:extLst>
              <a:ext uri="{FF2B5EF4-FFF2-40B4-BE49-F238E27FC236}">
                <a16:creationId xmlns:a16="http://schemas.microsoft.com/office/drawing/2014/main" id="{63B663B5-7172-BD9E-8EAD-C05D623E9C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3650" y="1873253"/>
            <a:ext cx="1469275" cy="979517"/>
          </a:xfrm>
          <a:prstGeom prst="rect">
            <a:avLst/>
          </a:prstGeom>
        </p:spPr>
      </p:pic>
      <p:pic>
        <p:nvPicPr>
          <p:cNvPr id="16" name="Picture 15" descr="A red rectangular stamp with text&#10;&#10;AI-generated content may be incorrect.">
            <a:extLst>
              <a:ext uri="{FF2B5EF4-FFF2-40B4-BE49-F238E27FC236}">
                <a16:creationId xmlns:a16="http://schemas.microsoft.com/office/drawing/2014/main" id="{EB7E2DE3-2756-C3BD-0A03-0BE1E97031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3546" y="1853099"/>
            <a:ext cx="1469275" cy="9795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E69F3E-57B4-DA7C-1571-F814F7ADFF60}"/>
              </a:ext>
            </a:extLst>
          </p:cNvPr>
          <p:cNvSpPr txBox="1"/>
          <p:nvPr/>
        </p:nvSpPr>
        <p:spPr>
          <a:xfrm>
            <a:off x="7529040" y="4219121"/>
            <a:ext cx="2868093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AI for Mental Health Triage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DEBD9D-B717-728F-5854-3C8EF13D52D2}"/>
              </a:ext>
            </a:extLst>
          </p:cNvPr>
          <p:cNvSpPr txBox="1"/>
          <p:nvPr/>
        </p:nvSpPr>
        <p:spPr>
          <a:xfrm>
            <a:off x="7026449" y="6248113"/>
            <a:ext cx="39469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Cause of Failure</a:t>
            </a:r>
          </a:p>
          <a:p>
            <a:pPr algn="ctr"/>
            <a:r>
              <a:rPr lang="en-US" dirty="0"/>
              <a:t>Red Tape in Getting Data Agreements</a:t>
            </a:r>
          </a:p>
        </p:txBody>
      </p:sp>
      <p:pic>
        <p:nvPicPr>
          <p:cNvPr id="17" name="Picture 16" descr="A person sitting in a chair using a computer&#10;&#10;AI-generated content may be incorrect.">
            <a:extLst>
              <a:ext uri="{FF2B5EF4-FFF2-40B4-BE49-F238E27FC236}">
                <a16:creationId xmlns:a16="http://schemas.microsoft.com/office/drawing/2014/main" id="{B5BEC903-B2AA-2021-29D0-03DC749DEF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9870" y="4676942"/>
            <a:ext cx="2356756" cy="1571171"/>
          </a:xfrm>
          <a:prstGeom prst="rect">
            <a:avLst/>
          </a:prstGeom>
        </p:spPr>
      </p:pic>
      <p:pic>
        <p:nvPicPr>
          <p:cNvPr id="21" name="Picture 20" descr="A red and white rectangular stamp with text&#10;&#10;AI-generated content may be incorrect.">
            <a:extLst>
              <a:ext uri="{FF2B5EF4-FFF2-40B4-BE49-F238E27FC236}">
                <a16:creationId xmlns:a16="http://schemas.microsoft.com/office/drawing/2014/main" id="{3F7E7AAF-478C-6B2D-9413-BBC178DBDD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6618" y="4714647"/>
            <a:ext cx="1585802" cy="1057201"/>
          </a:xfrm>
          <a:prstGeom prst="rect">
            <a:avLst/>
          </a:prstGeom>
        </p:spPr>
      </p:pic>
      <p:pic>
        <p:nvPicPr>
          <p:cNvPr id="25" name="Picture 24" descr="A green rectangular sign with white text&#10;&#10;AI-generated content may be incorrect.">
            <a:extLst>
              <a:ext uri="{FF2B5EF4-FFF2-40B4-BE49-F238E27FC236}">
                <a16:creationId xmlns:a16="http://schemas.microsoft.com/office/drawing/2014/main" id="{7C1A22CB-95B8-1E61-FE1F-8D01DB2F43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80796" y="4729034"/>
            <a:ext cx="1675118" cy="111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5692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050655-CDCB-7F68-D3EE-E11E6CB1B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5DA51-264D-B398-4BDE-B9275C242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14" y="365125"/>
            <a:ext cx="11350172" cy="1325563"/>
          </a:xfrm>
        </p:spPr>
        <p:txBody>
          <a:bodyPr>
            <a:normAutofit/>
          </a:bodyPr>
          <a:lstStyle/>
          <a:p>
            <a:r>
              <a:rPr lang="en-US" dirty="0"/>
              <a:t>Different Failure Modes - AI4SG Deployment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CE303B-C573-6D85-6BD1-97C7A6A5F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D861-A6A3-4258-9BFC-0B7110733FA4}" type="slidenum">
              <a:rPr lang="zh-CN" altLang="en-US" smtClean="0"/>
              <a:t>35</a:t>
            </a:fld>
            <a:endParaRPr lang="zh-CN" altLang="en-US" dirty="0"/>
          </a:p>
        </p:txBody>
      </p:sp>
      <p:pic>
        <p:nvPicPr>
          <p:cNvPr id="29" name="Picture 28" descr="A two columns with writing on them&#10;&#10;AI-generated content may be incorrect.">
            <a:extLst>
              <a:ext uri="{FF2B5EF4-FFF2-40B4-BE49-F238E27FC236}">
                <a16:creationId xmlns:a16="http://schemas.microsoft.com/office/drawing/2014/main" id="{B811B50E-42C6-1C1E-75EE-757A4D3AD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882" y="1473674"/>
            <a:ext cx="11169435" cy="4535240"/>
          </a:xfrm>
          <a:prstGeom prst="rect">
            <a:avLst/>
          </a:prstGeom>
        </p:spPr>
      </p:pic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FFF9F16E-18A1-9124-3D4A-D3098C28ABC2}"/>
              </a:ext>
            </a:extLst>
          </p:cNvPr>
          <p:cNvSpPr/>
          <p:nvPr/>
        </p:nvSpPr>
        <p:spPr>
          <a:xfrm>
            <a:off x="1335314" y="5137149"/>
            <a:ext cx="10447003" cy="158432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accent2"/>
                </a:solidFill>
              </a:rPr>
              <a:t>Majumdar et al</a:t>
            </a:r>
            <a:r>
              <a:rPr lang="en-US" sz="2500" dirty="0"/>
              <a:t>., The Hardness of Achieving Impact in AI for Social Impact Research </a:t>
            </a:r>
            <a:r>
              <a:rPr lang="en-US" sz="2500" dirty="0">
                <a:solidFill>
                  <a:schemeClr val="accent2"/>
                </a:solidFill>
              </a:rPr>
              <a:t>(</a:t>
            </a:r>
            <a:r>
              <a:rPr lang="en-US" sz="2500" dirty="0" err="1">
                <a:solidFill>
                  <a:schemeClr val="accent2"/>
                </a:solidFill>
              </a:rPr>
              <a:t>FaCCT</a:t>
            </a:r>
            <a:r>
              <a:rPr lang="en-US" sz="2500" dirty="0">
                <a:solidFill>
                  <a:schemeClr val="accent2"/>
                </a:solidFill>
              </a:rPr>
              <a:t> 26 Submission)</a:t>
            </a:r>
          </a:p>
        </p:txBody>
      </p:sp>
    </p:spTree>
    <p:extLst>
      <p:ext uri="{BB962C8B-B14F-4D97-AF65-F5344CB8AC3E}">
        <p14:creationId xmlns:p14="http://schemas.microsoft.com/office/powerpoint/2010/main" val="34961869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B523C-A077-98CA-FC1F-54F2D4763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Contrastive Case: </a:t>
            </a:r>
            <a:r>
              <a:rPr lang="en-US" dirty="0">
                <a:solidFill>
                  <a:schemeClr val="accent2"/>
                </a:solidFill>
              </a:rPr>
              <a:t>99DOTS</a:t>
            </a:r>
          </a:p>
        </p:txBody>
      </p:sp>
      <p:pic>
        <p:nvPicPr>
          <p:cNvPr id="6" name="Content Placeholder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D0C56D0-04C1-7AEE-69F4-AB58ACC690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2347" y="1557564"/>
            <a:ext cx="6818342" cy="329020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AA4125-807B-D051-BBF0-5FB20E94B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D861-A6A3-4258-9BFC-0B7110733FA4}" type="slidenum">
              <a:rPr lang="zh-CN" altLang="en-US" smtClean="0"/>
              <a:t>36</a:t>
            </a:fld>
            <a:endParaRPr lang="zh-CN" altLang="en-US"/>
          </a:p>
        </p:txBody>
      </p:sp>
      <p:pic>
        <p:nvPicPr>
          <p:cNvPr id="8" name="Picture 7" descr="Screens screenshots of a medical application&#10;&#10;AI-generated content may be incorrect.">
            <a:extLst>
              <a:ext uri="{FF2B5EF4-FFF2-40B4-BE49-F238E27FC236}">
                <a16:creationId xmlns:a16="http://schemas.microsoft.com/office/drawing/2014/main" id="{1E4F31A5-C819-A670-AB39-BBF0BFD282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4500" y="2171700"/>
            <a:ext cx="539750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6622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91BAB1-061D-8257-AC34-E53A9D668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3CA9F04-8548-CA82-E177-3666A0101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9D3E583-A1E4-3B26-1ABC-681A68F8E456}"/>
              </a:ext>
            </a:extLst>
          </p:cNvPr>
          <p:cNvSpPr/>
          <p:nvPr/>
        </p:nvSpPr>
        <p:spPr>
          <a:xfrm>
            <a:off x="2445657" y="1629229"/>
            <a:ext cx="7300686" cy="359954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/>
              <a:t>What was different about 99DOTS?</a:t>
            </a:r>
          </a:p>
        </p:txBody>
      </p:sp>
    </p:spTree>
    <p:extLst>
      <p:ext uri="{BB962C8B-B14F-4D97-AF65-F5344CB8AC3E}">
        <p14:creationId xmlns:p14="http://schemas.microsoft.com/office/powerpoint/2010/main" val="40192945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3CB6D4-E761-DC97-A7B2-936054BFD6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349DA-ED7F-BC38-3237-AD03DB4E9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did 99DOTS live beyond the research stage? – </a:t>
            </a:r>
            <a:r>
              <a:rPr lang="en-US" dirty="0">
                <a:solidFill>
                  <a:schemeClr val="accent2"/>
                </a:solidFill>
              </a:rPr>
              <a:t>Technical Simplicity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09CA1E-9925-B6F4-782C-D3FB30570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D861-A6A3-4258-9BFC-0B7110733FA4}" type="slidenum">
              <a:rPr lang="zh-CN" altLang="en-US" smtClean="0"/>
              <a:t>39</a:t>
            </a:fld>
            <a:endParaRPr lang="zh-CN" alt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18560C8-3E62-C361-FDF0-2BEEA3E03D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78375"/>
          </a:xfrm>
        </p:spPr>
        <p:txBody>
          <a:bodyPr/>
          <a:lstStyle/>
          <a:p>
            <a:r>
              <a:rPr lang="en-US" dirty="0"/>
              <a:t>Was it because of its technical simplicity?</a:t>
            </a:r>
          </a:p>
          <a:p>
            <a:pPr lvl="1"/>
            <a:r>
              <a:rPr lang="en-US" dirty="0"/>
              <a:t>Easier to explain to stakeholders, no sense of ”black-box AI magic”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Conversely, were AI4SG projects doomed for “failure” because we optimize for acceptance into AI conferences?</a:t>
            </a:r>
          </a:p>
          <a:p>
            <a:pPr lvl="1"/>
            <a:r>
              <a:rPr lang="en-US" dirty="0"/>
              <a:t>Need fancy math, elegant theorems to get into these conferences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884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BF40E4-2080-A97D-7A1F-8B30D60130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771306-82A6-46CA-5677-6B2A8E8B6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95782" cy="1325563"/>
          </a:xfrm>
        </p:spPr>
        <p:txBody>
          <a:bodyPr>
            <a:normAutofit/>
          </a:bodyPr>
          <a:lstStyle/>
          <a:p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Case Study 1: Description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17" name="内容占位符 16">
            <a:extLst>
              <a:ext uri="{FF2B5EF4-FFF2-40B4-BE49-F238E27FC236}">
                <a16:creationId xmlns:a16="http://schemas.microsoft.com/office/drawing/2014/main" id="{E65D059D-A823-4FF6-8233-603970947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8187"/>
            <a:ext cx="10515600" cy="453072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NGO Collaborator:</a:t>
            </a:r>
          </a:p>
          <a:p>
            <a:pPr lvl="1">
              <a:lnSpc>
                <a:spcPct val="150000"/>
              </a:lnSpc>
            </a:pPr>
            <a:r>
              <a:rPr lang="en-US" altLang="zh-CN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they do?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Run Peer Led Popular Opinion Leader (POL) interventions to spread awareness about STDs and to change behaviors</a:t>
            </a:r>
          </a:p>
          <a:p>
            <a:pPr lvl="1">
              <a:lnSpc>
                <a:spcPct val="150000"/>
              </a:lnSpc>
            </a:pPr>
            <a:r>
              <a:rPr lang="en-US" altLang="zh-CN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 they need help with?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How to choose peer leaders for this intervention </a:t>
            </a:r>
          </a:p>
          <a:p>
            <a:pPr lvl="1">
              <a:lnSpc>
                <a:spcPct val="150000"/>
              </a:lnSpc>
            </a:pPr>
            <a:r>
              <a:rPr lang="en-US" altLang="zh-CN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did we help?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HEALER and CHANGE: Two AI agents that could identify key peer leaders who would serve as good “influencers” in the network (</a:t>
            </a:r>
            <a:r>
              <a:rPr lang="en-US" altLang="zh-CN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JAIDS, AAAI 21, IJCAI 18, AAMAS 18a, AAMAS 18b, AAMAS 17a, AAMAS 17b, IJCAI 17, AI Magazine, AAMAS 16, IAAI 15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4F627A5A-EAE4-7ABC-0279-FBB1FCC60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D861-A6A3-4258-9BFC-0B7110733FA4}" type="slidenum">
              <a:rPr lang="zh-CN" altLang="en-US" smtClean="0"/>
              <a:t>4</a:t>
            </a:fld>
            <a:endParaRPr lang="zh-CN" altLang="en-US"/>
          </a:p>
        </p:txBody>
      </p:sp>
      <p:pic>
        <p:nvPicPr>
          <p:cNvPr id="5" name="Picture 4" descr="A logo with black text&#10;&#10;Description automatically generated">
            <a:extLst>
              <a:ext uri="{FF2B5EF4-FFF2-40B4-BE49-F238E27FC236}">
                <a16:creationId xmlns:a16="http://schemas.microsoft.com/office/drawing/2014/main" id="{7C2943A8-FE15-D0E2-59E2-5AB9245CD8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330" y="1247346"/>
            <a:ext cx="1422400" cy="142240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C5299BCB-CB7B-B92B-4F8E-DDE88CE01A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567" y="1247346"/>
            <a:ext cx="1422400" cy="1422400"/>
          </a:xfrm>
          <a:prstGeom prst="rect">
            <a:avLst/>
          </a:prstGeom>
        </p:spPr>
      </p:pic>
      <p:pic>
        <p:nvPicPr>
          <p:cNvPr id="10" name="Picture 9" descr="A rainbow colored circle with black text&#10;&#10;Description automatically generated">
            <a:extLst>
              <a:ext uri="{FF2B5EF4-FFF2-40B4-BE49-F238E27FC236}">
                <a16:creationId xmlns:a16="http://schemas.microsoft.com/office/drawing/2014/main" id="{C9BBE12E-7EF6-3E62-2525-84B1AD4B11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04" y="1105179"/>
            <a:ext cx="2524530" cy="144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046733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55DBF4-CEF9-3F94-E4F3-E753CE30F7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A3FE5-06BE-B760-6077-8672097AF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did 99DOTS live beyond the research stage? – </a:t>
            </a:r>
            <a:r>
              <a:rPr lang="en-US" dirty="0">
                <a:solidFill>
                  <a:schemeClr val="accent2"/>
                </a:solidFill>
              </a:rPr>
              <a:t>Technical Simplicity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3A08F2-94C6-7354-9A8D-F231DEBD2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D861-A6A3-4258-9BFC-0B7110733FA4}" type="slidenum">
              <a:rPr lang="zh-CN" altLang="en-US" smtClean="0"/>
              <a:t>40</a:t>
            </a:fld>
            <a:endParaRPr lang="zh-CN" alt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11A7109-812E-74B6-9F5A-87174E1B8A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78375"/>
          </a:xfrm>
        </p:spPr>
        <p:txBody>
          <a:bodyPr/>
          <a:lstStyle/>
          <a:p>
            <a:r>
              <a:rPr lang="en-US" dirty="0"/>
              <a:t>Was it because of its technical simplicity?</a:t>
            </a:r>
          </a:p>
          <a:p>
            <a:pPr lvl="1"/>
            <a:r>
              <a:rPr lang="en-US" dirty="0"/>
              <a:t>Easier to explain to stakeholders, no sense of ”black-box AI magic”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Conversely, were AI4SG projects doomed for “failure” because we optimize for acceptance into AI conferences?</a:t>
            </a:r>
          </a:p>
          <a:p>
            <a:pPr lvl="1"/>
            <a:r>
              <a:rPr lang="en-US" dirty="0"/>
              <a:t>Need fancy math, elegant theorems to get into these conferences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 descr="A math equations and formulas&#10;&#10;AI-generated content may be incorrect.">
            <a:extLst>
              <a:ext uri="{FF2B5EF4-FFF2-40B4-BE49-F238E27FC236}">
                <a16:creationId xmlns:a16="http://schemas.microsoft.com/office/drawing/2014/main" id="{CDEA4F00-E5C4-7175-DD3A-028BBF338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7249" y="1953645"/>
            <a:ext cx="5364751" cy="4139747"/>
          </a:xfrm>
          <a:prstGeom prst="rect">
            <a:avLst/>
          </a:prstGeom>
        </p:spPr>
      </p:pic>
      <p:pic>
        <p:nvPicPr>
          <p:cNvPr id="5" name="Picture 4" descr="A math equations and formulas&#10;&#10;AI-generated content may be incorrect.">
            <a:extLst>
              <a:ext uri="{FF2B5EF4-FFF2-40B4-BE49-F238E27FC236}">
                <a16:creationId xmlns:a16="http://schemas.microsoft.com/office/drawing/2014/main" id="{206FCBD8-CDD0-77A7-D22C-BAEB6C8FD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3559" y="1684677"/>
            <a:ext cx="6054081" cy="4671673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F50F061-F2DA-38E4-DDFA-79FC438165CA}"/>
              </a:ext>
            </a:extLst>
          </p:cNvPr>
          <p:cNvSpPr/>
          <p:nvPr/>
        </p:nvSpPr>
        <p:spPr>
          <a:xfrm>
            <a:off x="1453433" y="1684677"/>
            <a:ext cx="3846286" cy="229325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/>
              <a:t>Hard to explain what this is doing to govt stakeholders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CEBD204-8D9F-4824-B325-CA5258205792}"/>
              </a:ext>
            </a:extLst>
          </p:cNvPr>
          <p:cNvSpPr/>
          <p:nvPr/>
        </p:nvSpPr>
        <p:spPr>
          <a:xfrm>
            <a:off x="1467443" y="4245655"/>
            <a:ext cx="3846286" cy="229325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/>
              <a:t>Sometimes, “complex” solutions may be the only way to solve the stated problem</a:t>
            </a:r>
          </a:p>
        </p:txBody>
      </p:sp>
    </p:spTree>
    <p:extLst>
      <p:ext uri="{BB962C8B-B14F-4D97-AF65-F5344CB8AC3E}">
        <p14:creationId xmlns:p14="http://schemas.microsoft.com/office/powerpoint/2010/main" val="35977078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CA91E-50BE-F3C3-12D6-1C27085608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DE712-31DA-CAE9-FC52-95370E963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did 99DOTS live beyond the research stage? – </a:t>
            </a:r>
            <a:r>
              <a:rPr lang="en-US" dirty="0">
                <a:solidFill>
                  <a:schemeClr val="accent2"/>
                </a:solidFill>
              </a:rPr>
              <a:t>Institutional Support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5442FD-1FDC-A679-C849-BD2739CB0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D861-A6A3-4258-9BFC-0B7110733FA4}" type="slidenum">
              <a:rPr lang="zh-CN" altLang="en-US" smtClean="0"/>
              <a:t>41</a:t>
            </a:fld>
            <a:endParaRPr lang="zh-CN" alt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52CC7BE-101E-76C5-C6A8-0BA536B156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78375"/>
          </a:xfrm>
        </p:spPr>
        <p:txBody>
          <a:bodyPr/>
          <a:lstStyle/>
          <a:p>
            <a:r>
              <a:rPr lang="en-US" dirty="0"/>
              <a:t>Was it because 99DOTS was developed within the Microsoft ecosystem?</a:t>
            </a:r>
          </a:p>
          <a:p>
            <a:pPr lvl="1"/>
            <a:r>
              <a:rPr lang="en-US" dirty="0"/>
              <a:t>Easy access to well-trained software development teams</a:t>
            </a:r>
          </a:p>
          <a:p>
            <a:pPr lvl="1"/>
            <a:r>
              <a:rPr lang="en-US" dirty="0"/>
              <a:t>Makes it easier to develop POCs</a:t>
            </a:r>
          </a:p>
          <a:p>
            <a:pPr lvl="1"/>
            <a:endParaRPr lang="en-US" dirty="0"/>
          </a:p>
          <a:p>
            <a:r>
              <a:rPr lang="en-US" dirty="0"/>
              <a:t>Conversely, who does this work in academic AI4SG projects?</a:t>
            </a:r>
          </a:p>
          <a:p>
            <a:pPr lvl="1"/>
            <a:r>
              <a:rPr lang="en-US" dirty="0"/>
              <a:t>PhD students, who are not being trained for software dev</a:t>
            </a:r>
          </a:p>
          <a:p>
            <a:pPr lvl="1"/>
            <a:r>
              <a:rPr lang="en-US" dirty="0"/>
              <a:t>Maybe undergrad students, but steep learning curve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1733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C377DD-523F-801F-C7A2-9E043C8A66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36C9E-72EF-8F03-EC5F-09C98745E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did 99DOTS live beyond the research stage? – </a:t>
            </a:r>
            <a:r>
              <a:rPr lang="en-US" dirty="0">
                <a:solidFill>
                  <a:schemeClr val="accent2"/>
                </a:solidFill>
              </a:rPr>
              <a:t>Local Capacity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8E9662-6CC8-EF84-8BC5-14B9F15B6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D861-A6A3-4258-9BFC-0B7110733FA4}" type="slidenum">
              <a:rPr lang="zh-CN" altLang="en-US" smtClean="0"/>
              <a:t>42</a:t>
            </a:fld>
            <a:endParaRPr lang="zh-CN" alt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170264C-6250-7B4D-02EA-C75F7DC46C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78375"/>
          </a:xfrm>
        </p:spPr>
        <p:txBody>
          <a:bodyPr/>
          <a:lstStyle/>
          <a:p>
            <a:r>
              <a:rPr lang="en-US" dirty="0"/>
              <a:t>Was it because there was local capacity available which could “own” the project sustainably?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 descr="A logo with black text&#10;&#10;Description automatically generated">
            <a:extLst>
              <a:ext uri="{FF2B5EF4-FFF2-40B4-BE49-F238E27FC236}">
                <a16:creationId xmlns:a16="http://schemas.microsoft.com/office/drawing/2014/main" id="{8908E7D4-881E-0AB0-9F31-1D01D03FC1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69" y="3408555"/>
            <a:ext cx="1534886" cy="1534886"/>
          </a:xfrm>
          <a:prstGeom prst="rect">
            <a:avLst/>
          </a:prstGeom>
        </p:spPr>
      </p:pic>
      <p:pic>
        <p:nvPicPr>
          <p:cNvPr id="5" name="Picture 4" descr="A purple and brown text&#10;&#10;Description automatically generated">
            <a:extLst>
              <a:ext uri="{FF2B5EF4-FFF2-40B4-BE49-F238E27FC236}">
                <a16:creationId xmlns:a16="http://schemas.microsoft.com/office/drawing/2014/main" id="{FDF9A75C-0ECC-C827-FD0B-0614F9328E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759" y="5117190"/>
            <a:ext cx="2869342" cy="925841"/>
          </a:xfrm>
          <a:prstGeom prst="rect">
            <a:avLst/>
          </a:prstGeom>
        </p:spPr>
      </p:pic>
      <p:pic>
        <p:nvPicPr>
          <p:cNvPr id="7" name="Picture 6" descr="A blue rectangular stamp with blue text&#10;&#10;AI-generated content may be incorrect.">
            <a:extLst>
              <a:ext uri="{FF2B5EF4-FFF2-40B4-BE49-F238E27FC236}">
                <a16:creationId xmlns:a16="http://schemas.microsoft.com/office/drawing/2014/main" id="{D780D226-06C0-2FF5-727A-BE78CE97D2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3971" y="2523971"/>
            <a:ext cx="3889829" cy="2593219"/>
          </a:xfrm>
          <a:prstGeom prst="rect">
            <a:avLst/>
          </a:prstGeom>
        </p:spPr>
      </p:pic>
      <p:pic>
        <p:nvPicPr>
          <p:cNvPr id="9" name="Picture 8" descr="A green and white label with a couple of people holding a baby&#10;&#10;AI-generated content may be incorrect.">
            <a:extLst>
              <a:ext uri="{FF2B5EF4-FFF2-40B4-BE49-F238E27FC236}">
                <a16:creationId xmlns:a16="http://schemas.microsoft.com/office/drawing/2014/main" id="{CAAD88C6-95B0-BB23-C0ED-CAD04A6045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8909" y="2981847"/>
            <a:ext cx="2355850" cy="28787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5E9FC28-31D1-EB3D-7003-020B0E319119}"/>
              </a:ext>
            </a:extLst>
          </p:cNvPr>
          <p:cNvSpPr txBox="1"/>
          <p:nvPr/>
        </p:nvSpPr>
        <p:spPr>
          <a:xfrm>
            <a:off x="610230" y="5844955"/>
            <a:ext cx="228940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solidFill>
                  <a:srgbClr val="FF0000"/>
                </a:solidFill>
              </a:rPr>
              <a:t>No Funding for</a:t>
            </a:r>
          </a:p>
          <a:p>
            <a:r>
              <a:rPr lang="en-US" sz="2500" dirty="0">
                <a:solidFill>
                  <a:srgbClr val="FF0000"/>
                </a:solidFill>
              </a:rPr>
              <a:t>Tech Initiatives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658BF2-0687-B25A-C9D5-9CBEF8347C8C}"/>
              </a:ext>
            </a:extLst>
          </p:cNvPr>
          <p:cNvSpPr txBox="1"/>
          <p:nvPr/>
        </p:nvSpPr>
        <p:spPr>
          <a:xfrm>
            <a:off x="7755227" y="6192637"/>
            <a:ext cx="330731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solidFill>
                  <a:srgbClr val="FF0000"/>
                </a:solidFill>
              </a:rPr>
              <a:t>Dedicated Tech Teams</a:t>
            </a:r>
          </a:p>
        </p:txBody>
      </p:sp>
    </p:spTree>
    <p:extLst>
      <p:ext uri="{BB962C8B-B14F-4D97-AF65-F5344CB8AC3E}">
        <p14:creationId xmlns:p14="http://schemas.microsoft.com/office/powerpoint/2010/main" val="26138927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D94E89-EA3F-D70B-7325-37EACB8D96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EE4C1-75AF-90B9-22C7-99C44DD66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did 99DOTS live beyond the research stage? – </a:t>
            </a:r>
            <a:r>
              <a:rPr lang="en-US" dirty="0">
                <a:solidFill>
                  <a:schemeClr val="accent2"/>
                </a:solidFill>
              </a:rPr>
              <a:t>Minimal Effort Required to Integrate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B5754E-F75C-AC19-BAA1-7BBAE0CBD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D861-A6A3-4258-9BFC-0B7110733FA4}" type="slidenum">
              <a:rPr lang="zh-CN" altLang="en-US" smtClean="0"/>
              <a:t>43</a:t>
            </a:fld>
            <a:endParaRPr lang="zh-CN" alt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139490F-7303-018F-7DEE-4DEF06CE58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78375"/>
          </a:xfrm>
        </p:spPr>
        <p:txBody>
          <a:bodyPr/>
          <a:lstStyle/>
          <a:p>
            <a:r>
              <a:rPr lang="en-US" dirty="0"/>
              <a:t>Was it because the data requirements were minimal?</a:t>
            </a:r>
          </a:p>
          <a:p>
            <a:pPr lvl="1"/>
            <a:r>
              <a:rPr lang="en-US" dirty="0"/>
              <a:t>Compared to AI4SG projects which often do not start until data is received from the non-profit side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BCCB4E-482C-BE0C-83F8-F2DE2600D79A}"/>
              </a:ext>
            </a:extLst>
          </p:cNvPr>
          <p:cNvSpPr txBox="1"/>
          <p:nvPr/>
        </p:nvSpPr>
        <p:spPr>
          <a:xfrm>
            <a:off x="4429645" y="3681027"/>
            <a:ext cx="2868093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AI for Mental Health Triage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D6006B-E405-A2FE-CE14-6302366F8FA6}"/>
              </a:ext>
            </a:extLst>
          </p:cNvPr>
          <p:cNvSpPr txBox="1"/>
          <p:nvPr/>
        </p:nvSpPr>
        <p:spPr>
          <a:xfrm>
            <a:off x="3927051" y="5710019"/>
            <a:ext cx="39469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Cause of Failure</a:t>
            </a:r>
          </a:p>
          <a:p>
            <a:pPr algn="ctr"/>
            <a:r>
              <a:rPr lang="en-US" dirty="0"/>
              <a:t>Red Tape in Getting Data Agreements</a:t>
            </a:r>
          </a:p>
        </p:txBody>
      </p:sp>
      <p:pic>
        <p:nvPicPr>
          <p:cNvPr id="14" name="Picture 13" descr="A person sitting in a chair using a computer&#10;&#10;AI-generated content may be incorrect.">
            <a:extLst>
              <a:ext uri="{FF2B5EF4-FFF2-40B4-BE49-F238E27FC236}">
                <a16:creationId xmlns:a16="http://schemas.microsoft.com/office/drawing/2014/main" id="{CB11DA6D-BECB-1231-C02E-6AF66A3F0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0475" y="4138848"/>
            <a:ext cx="2356756" cy="1571171"/>
          </a:xfrm>
          <a:prstGeom prst="rect">
            <a:avLst/>
          </a:prstGeom>
        </p:spPr>
      </p:pic>
      <p:pic>
        <p:nvPicPr>
          <p:cNvPr id="15" name="Picture 14" descr="A green rectangular sign with white text&#10;&#10;AI-generated content may be incorrect.">
            <a:extLst>
              <a:ext uri="{FF2B5EF4-FFF2-40B4-BE49-F238E27FC236}">
                <a16:creationId xmlns:a16="http://schemas.microsoft.com/office/drawing/2014/main" id="{59146731-0A98-84ED-559A-BDB8FEFB04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1" y="4190940"/>
            <a:ext cx="1675118" cy="111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5930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9BCA68-D77E-A719-78D3-946A44982E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91D5D-E498-48B8-8B3B-465660178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we do about these issues?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BFB82E-2B08-15B5-C654-8188B9C7C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D861-A6A3-4258-9BFC-0B7110733FA4}" type="slidenum">
              <a:rPr lang="zh-CN" altLang="en-US" smtClean="0"/>
              <a:t>44</a:t>
            </a:fld>
            <a:endParaRPr lang="zh-CN" alt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C9F9893-4308-3657-78BC-BF97AD53E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78375"/>
          </a:xfrm>
        </p:spPr>
        <p:txBody>
          <a:bodyPr/>
          <a:lstStyle/>
          <a:p>
            <a:pPr marL="457200" lvl="1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F5547D5-7CBB-232C-17F7-E6972CC3FBD6}"/>
              </a:ext>
            </a:extLst>
          </p:cNvPr>
          <p:cNvSpPr txBox="1">
            <a:spLocks/>
          </p:cNvSpPr>
          <p:nvPr/>
        </p:nvSpPr>
        <p:spPr>
          <a:xfrm>
            <a:off x="990600" y="1978024"/>
            <a:ext cx="10515600" cy="4778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Do we even want to?</a:t>
            </a:r>
          </a:p>
          <a:p>
            <a:pPr lvl="1"/>
            <a:r>
              <a:rPr lang="en-US" dirty="0"/>
              <a:t>Is it even our job as academics to achieve sustainable change?</a:t>
            </a:r>
          </a:p>
          <a:p>
            <a:pPr lvl="1"/>
            <a:endParaRPr lang="en-US" dirty="0"/>
          </a:p>
          <a:p>
            <a:r>
              <a:rPr lang="en-US" dirty="0"/>
              <a:t>Should we be more selective in how we decide problems to work on?</a:t>
            </a:r>
          </a:p>
          <a:p>
            <a:pPr lvl="1"/>
            <a:r>
              <a:rPr lang="en-US" dirty="0"/>
              <a:t>Simple Problems? </a:t>
            </a:r>
            <a:r>
              <a:rPr lang="en-US" dirty="0">
                <a:solidFill>
                  <a:srgbClr val="FF0000"/>
                </a:solidFill>
              </a:rPr>
              <a:t>–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At odds with current academic structures</a:t>
            </a:r>
          </a:p>
          <a:p>
            <a:pPr lvl="1"/>
            <a:r>
              <a:rPr lang="en-US" dirty="0"/>
              <a:t>Simple Solutions? </a:t>
            </a:r>
            <a:r>
              <a:rPr lang="en-US" dirty="0">
                <a:solidFill>
                  <a:srgbClr val="FF0000"/>
                </a:solidFill>
              </a:rPr>
              <a:t>- At odds with current academic structures</a:t>
            </a:r>
          </a:p>
          <a:p>
            <a:pPr lvl="1"/>
            <a:r>
              <a:rPr lang="en-US" dirty="0"/>
              <a:t>Partner with well-funded non-profits who have lots of funding? </a:t>
            </a:r>
            <a:r>
              <a:rPr lang="en-US" dirty="0">
                <a:solidFill>
                  <a:srgbClr val="FF0000"/>
                </a:solidFill>
              </a:rPr>
              <a:t>– Seems exclusionary 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3570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97096-5FC4-5C50-59B0-7DC48F210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Maturity Model for AI4SG 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445CB-6725-4052-45E5-253FB8B9F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D861-A6A3-4258-9BFC-0B7110733FA4}" type="slidenum">
              <a:rPr lang="zh-CN" altLang="en-US" smtClean="0"/>
              <a:t>45</a:t>
            </a:fld>
            <a:endParaRPr lang="zh-CN" altLang="en-US"/>
          </a:p>
        </p:txBody>
      </p:sp>
      <p:pic>
        <p:nvPicPr>
          <p:cNvPr id="10" name="Content Placeholder 9" descr="A diagram of a pyramid&#10;&#10;AI-generated content may be incorrect.">
            <a:extLst>
              <a:ext uri="{FF2B5EF4-FFF2-40B4-BE49-F238E27FC236}">
                <a16:creationId xmlns:a16="http://schemas.microsoft.com/office/drawing/2014/main" id="{FAA2E212-AA6C-9C83-DC5A-10B485D654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6677" y="1825625"/>
            <a:ext cx="8478646" cy="4351338"/>
          </a:xfrm>
        </p:spPr>
      </p:pic>
    </p:spTree>
    <p:extLst>
      <p:ext uri="{BB962C8B-B14F-4D97-AF65-F5344CB8AC3E}">
        <p14:creationId xmlns:p14="http://schemas.microsoft.com/office/powerpoint/2010/main" val="25026618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0D6094-3D78-5AF6-F6C1-700CDF1244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68BBF-43F1-0DB3-5359-90287DC94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Maturity Model for AI4SG 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FBF4CD-087C-FA7A-C371-D22197EEB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D861-A6A3-4258-9BFC-0B7110733FA4}" type="slidenum">
              <a:rPr lang="zh-CN" altLang="en-US" smtClean="0"/>
              <a:t>46</a:t>
            </a:fld>
            <a:endParaRPr lang="zh-CN" altLang="en-US"/>
          </a:p>
        </p:txBody>
      </p:sp>
      <p:pic>
        <p:nvPicPr>
          <p:cNvPr id="10" name="Content Placeholder 9" descr="A diagram of a pyramid&#10;&#10;AI-generated content may be incorrect.">
            <a:extLst>
              <a:ext uri="{FF2B5EF4-FFF2-40B4-BE49-F238E27FC236}">
                <a16:creationId xmlns:a16="http://schemas.microsoft.com/office/drawing/2014/main" id="{3BEAE2DA-1237-FE9F-D5AD-87638CD4C3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6677" y="1825625"/>
            <a:ext cx="8478646" cy="4351338"/>
          </a:xfr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0457EA7-5C6C-BAEE-13F2-B343EA3EBE7C}"/>
              </a:ext>
            </a:extLst>
          </p:cNvPr>
          <p:cNvSpPr/>
          <p:nvPr/>
        </p:nvSpPr>
        <p:spPr>
          <a:xfrm>
            <a:off x="6096000" y="1690688"/>
            <a:ext cx="5747657" cy="217011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Academic incentive structures force academics to focus on Level 1 of this pyramid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B6C0097-9F38-4587-EFB2-782F35D2F198}"/>
              </a:ext>
            </a:extLst>
          </p:cNvPr>
          <p:cNvSpPr/>
          <p:nvPr/>
        </p:nvSpPr>
        <p:spPr>
          <a:xfrm>
            <a:off x="6111666" y="3995737"/>
            <a:ext cx="5747657" cy="217011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Level 3 applications emerge as a “happy” coincidence</a:t>
            </a:r>
          </a:p>
        </p:txBody>
      </p:sp>
    </p:spTree>
    <p:extLst>
      <p:ext uri="{BB962C8B-B14F-4D97-AF65-F5344CB8AC3E}">
        <p14:creationId xmlns:p14="http://schemas.microsoft.com/office/powerpoint/2010/main" val="673475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7965B-6891-B6FC-BB35-C7687F580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 1: High-Level Explanation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2589B-1D61-6BD0-4520-A1F56F8AE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D861-A6A3-4258-9BFC-0B7110733FA4}" type="slidenum">
              <a:rPr lang="zh-CN" altLang="en-US" smtClean="0"/>
              <a:t>5</a:t>
            </a:fld>
            <a:endParaRPr lang="zh-CN" altLang="en-US"/>
          </a:p>
        </p:txBody>
      </p:sp>
      <p:pic>
        <p:nvPicPr>
          <p:cNvPr id="11" name="Online Media 10" descr="HEALER: Using AI to Raise HIV Awareness among Homeless Youth">
            <a:hlinkClick r:id="" action="ppaction://media"/>
            <a:extLst>
              <a:ext uri="{FF2B5EF4-FFF2-40B4-BE49-F238E27FC236}">
                <a16:creationId xmlns:a16="http://schemas.microsoft.com/office/drawing/2014/main" id="{EDB1E5EE-4559-539C-1807-014A3362DFA3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230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543D2-8BF4-9F64-7FB4-CA893FB1E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 1: Key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8D201B-0900-1B0A-D226-78BC1C337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D861-A6A3-4258-9BFC-0B7110733FA4}" type="slidenum">
              <a:rPr lang="zh-CN" altLang="en-US" smtClean="0"/>
              <a:t>6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AAF5DB-6E90-DB8E-751A-F5C6D78C4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324" y="1392409"/>
            <a:ext cx="9473895" cy="532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05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9B1178-D7D1-5DEC-2281-AE612F2244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A3CA5-9F85-A586-8988-2A0527AD1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 1: Key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3BD93E-5F1B-FC19-8E54-EC7D6A4F3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D861-A6A3-4258-9BFC-0B7110733FA4}" type="slidenum">
              <a:rPr lang="zh-CN" altLang="en-US" smtClean="0"/>
              <a:t>7</a:t>
            </a:fld>
            <a:endParaRPr lang="zh-CN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87C7DF-A5B4-81B0-7019-D6813F60F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916" y="1852075"/>
            <a:ext cx="8276167" cy="465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4793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517C32-7835-0939-34D3-87D161A62F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5CCD7-2D1A-E4F3-964A-F9F53D7DB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 1: Key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E5FF50-31C4-90A2-B438-F92D48042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D861-A6A3-4258-9BFC-0B7110733FA4}" type="slidenum">
              <a:rPr lang="zh-CN" altLang="en-US" smtClean="0"/>
              <a:t>8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76CCC3-6030-C2D4-761F-4B3AB0458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161" y="1398985"/>
            <a:ext cx="9331678" cy="524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7015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BEC9FB-6305-2860-FDEE-92F57639E7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EE1F1-732D-1BC9-DF2E-266DD119A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 1: Key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55E68C-8218-9251-3885-800F0DFD3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D861-A6A3-4258-9BFC-0B7110733FA4}" type="slidenum">
              <a:rPr lang="zh-CN" altLang="en-US" smtClean="0"/>
              <a:t>9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A05062-A536-DB63-0F15-AF277C4B9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161" y="1398985"/>
            <a:ext cx="9331678" cy="524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8635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</TotalTime>
  <Words>1714</Words>
  <Application>Microsoft Macintosh PowerPoint</Application>
  <PresentationFormat>Widescreen</PresentationFormat>
  <Paragraphs>272</Paragraphs>
  <Slides>46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等线</vt:lpstr>
      <vt:lpstr>等线 Light</vt:lpstr>
      <vt:lpstr>Aptos</vt:lpstr>
      <vt:lpstr>Aptos Display</vt:lpstr>
      <vt:lpstr>Arial</vt:lpstr>
      <vt:lpstr>Wingdings</vt:lpstr>
      <vt:lpstr>Office Theme</vt:lpstr>
      <vt:lpstr>Office 主题​​</vt:lpstr>
      <vt:lpstr>Deploying AI4SG Applications</vt:lpstr>
      <vt:lpstr>PowerPoint Presentation</vt:lpstr>
      <vt:lpstr>Case Study 1 AI for HIV Prevention</vt:lpstr>
      <vt:lpstr>Case Study 1: Description</vt:lpstr>
      <vt:lpstr>Case Study 1: High-Level Explanation</vt:lpstr>
      <vt:lpstr>Case Study 1: Key Results</vt:lpstr>
      <vt:lpstr>Case Study 1: Key Results</vt:lpstr>
      <vt:lpstr>Case Study 1: Key Results</vt:lpstr>
      <vt:lpstr>Case Study 1: Key Results</vt:lpstr>
      <vt:lpstr>Case Study 1: Key Results</vt:lpstr>
      <vt:lpstr>Case Study 2 AI for Substance Abuse</vt:lpstr>
      <vt:lpstr>Case Study 2: Description</vt:lpstr>
      <vt:lpstr>Case Study 2: Description</vt:lpstr>
      <vt:lpstr>Case Study 2: Description</vt:lpstr>
      <vt:lpstr>Case Study 2: Description</vt:lpstr>
      <vt:lpstr>Case Study 2: Description</vt:lpstr>
      <vt:lpstr>Case Study 3 AI for Suicide Prevention</vt:lpstr>
      <vt:lpstr>Case Study 3: Description</vt:lpstr>
      <vt:lpstr>Case Study 3: Description</vt:lpstr>
      <vt:lpstr>Case Study 3: Description</vt:lpstr>
      <vt:lpstr>Case Study 4 AI for Pregnant Women &amp; New Mothers in Rural Kenya</vt:lpstr>
      <vt:lpstr>Case Study 4: Description</vt:lpstr>
      <vt:lpstr>Case Study 4: High-Level Explanation</vt:lpstr>
      <vt:lpstr>Case Study 4: High-Level Explanation</vt:lpstr>
      <vt:lpstr>Case Study 4: Key Results</vt:lpstr>
      <vt:lpstr>Case Study 4: Key Results</vt:lpstr>
      <vt:lpstr>Case Study 5 POMDPs for Testing Policy Design for COVID-19</vt:lpstr>
      <vt:lpstr>Case Study 5: Description</vt:lpstr>
      <vt:lpstr>Case Study 5: Key Results</vt:lpstr>
      <vt:lpstr>PowerPoint Presentation</vt:lpstr>
      <vt:lpstr>Deployment in AI4SG (for HIV Prevention)</vt:lpstr>
      <vt:lpstr>Deployment in AI4SG</vt:lpstr>
      <vt:lpstr>Deployment in AI4SG (in other domains)</vt:lpstr>
      <vt:lpstr>Deployment in AI4SG (in other domains)</vt:lpstr>
      <vt:lpstr>Different Failure Modes - AI4SG Deployment</vt:lpstr>
      <vt:lpstr>A Contrastive Case: 99DOTS</vt:lpstr>
      <vt:lpstr>PowerPoint Presentation</vt:lpstr>
      <vt:lpstr>PowerPoint Presentation</vt:lpstr>
      <vt:lpstr>Why did 99DOTS live beyond the research stage? – Technical Simplicity</vt:lpstr>
      <vt:lpstr>Why did 99DOTS live beyond the research stage? – Technical Simplicity</vt:lpstr>
      <vt:lpstr>Why did 99DOTS live beyond the research stage? – Institutional Support</vt:lpstr>
      <vt:lpstr>Why did 99DOTS live beyond the research stage? – Local Capacity</vt:lpstr>
      <vt:lpstr>Why did 99DOTS live beyond the research stage? – Minimal Effort Required to Integrate</vt:lpstr>
      <vt:lpstr>What can we do about these issues?</vt:lpstr>
      <vt:lpstr>A Maturity Model for AI4SG Research</vt:lpstr>
      <vt:lpstr>A Maturity Model for AI4SG Research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Yadav, Amulya</dc:creator>
  <cp:lastModifiedBy>Yadav, Amulya</cp:lastModifiedBy>
  <cp:revision>22</cp:revision>
  <dcterms:created xsi:type="dcterms:W3CDTF">2026-03-02T09:51:13Z</dcterms:created>
  <dcterms:modified xsi:type="dcterms:W3CDTF">2026-03-02T16:58:58Z</dcterms:modified>
</cp:coreProperties>
</file>